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5"/>
  </p:notesMasterIdLst>
  <p:sldIdLst>
    <p:sldId id="348" r:id="rId4"/>
    <p:sldId id="256" r:id="rId5"/>
    <p:sldId id="347" r:id="rId6"/>
    <p:sldId id="329" r:id="rId7"/>
    <p:sldId id="334" r:id="rId8"/>
    <p:sldId id="259" r:id="rId9"/>
    <p:sldId id="314" r:id="rId10"/>
    <p:sldId id="319" r:id="rId11"/>
    <p:sldId id="322" r:id="rId12"/>
    <p:sldId id="278" r:id="rId13"/>
    <p:sldId id="343" r:id="rId14"/>
    <p:sldId id="354" r:id="rId15"/>
    <p:sldId id="363" r:id="rId16"/>
    <p:sldId id="364" r:id="rId17"/>
    <p:sldId id="362" r:id="rId18"/>
    <p:sldId id="298" r:id="rId19"/>
    <p:sldId id="361" r:id="rId20"/>
    <p:sldId id="325" r:id="rId21"/>
    <p:sldId id="358" r:id="rId22"/>
    <p:sldId id="335" r:id="rId23"/>
    <p:sldId id="34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 autoAdjust="0"/>
    <p:restoredTop sz="94719" autoAdjust="0"/>
  </p:normalViewPr>
  <p:slideViewPr>
    <p:cSldViewPr snapToGrid="0" showGuides="1">
      <p:cViewPr varScale="1">
        <p:scale>
          <a:sx n="120" d="100"/>
          <a:sy n="120" d="100"/>
        </p:scale>
        <p:origin x="192" y="184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Literature Review</c:v>
                </c:pt>
                <c:pt idx="1">
                  <c:v>Preparation of Proposal</c:v>
                </c:pt>
                <c:pt idx="2">
                  <c:v>Proposal Defense</c:v>
                </c:pt>
                <c:pt idx="3">
                  <c:v>Exam Break</c:v>
                </c:pt>
                <c:pt idx="4">
                  <c:v>Start of Coding</c:v>
                </c:pt>
                <c:pt idx="5">
                  <c:v>Mid-Term Defense</c:v>
                </c:pt>
                <c:pt idx="6">
                  <c:v>Coding Continuation</c:v>
                </c:pt>
                <c:pt idx="7">
                  <c:v>Project Documentation</c:v>
                </c:pt>
                <c:pt idx="8">
                  <c:v>Final Defense of Project</c:v>
                </c:pt>
              </c:strCache>
            </c:strRef>
          </c:cat>
          <c:val>
            <c:numRef>
              <c:f>Sheet1!$B$2:$B$10</c:f>
              <c:numCache>
                <c:formatCode>m/d/yyyy</c:formatCode>
                <c:ptCount val="9"/>
                <c:pt idx="0">
                  <c:v>45306</c:v>
                </c:pt>
                <c:pt idx="1">
                  <c:v>45311</c:v>
                </c:pt>
                <c:pt idx="2">
                  <c:v>45319</c:v>
                </c:pt>
                <c:pt idx="3">
                  <c:v>45321</c:v>
                </c:pt>
                <c:pt idx="4">
                  <c:v>45367</c:v>
                </c:pt>
                <c:pt idx="5">
                  <c:v>45399</c:v>
                </c:pt>
                <c:pt idx="6">
                  <c:v>45401</c:v>
                </c:pt>
                <c:pt idx="7">
                  <c:v>45306</c:v>
                </c:pt>
                <c:pt idx="8">
                  <c:v>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C-4AC5-8C21-1EA124FF1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Duration in Days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Literature Review</c:v>
                </c:pt>
                <c:pt idx="1">
                  <c:v>Preparation of Proposal</c:v>
                </c:pt>
                <c:pt idx="2">
                  <c:v>Proposal Defense</c:v>
                </c:pt>
                <c:pt idx="3">
                  <c:v>Exam Break</c:v>
                </c:pt>
                <c:pt idx="4">
                  <c:v>Start of Coding</c:v>
                </c:pt>
                <c:pt idx="5">
                  <c:v>Mid-Term Defense</c:v>
                </c:pt>
                <c:pt idx="6">
                  <c:v>Coding Continuation</c:v>
                </c:pt>
                <c:pt idx="7">
                  <c:v>Project Documentation</c:v>
                </c:pt>
                <c:pt idx="8">
                  <c:v>Final Defense of Project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5</c:v>
                </c:pt>
                <c:pt idx="1">
                  <c:v>7</c:v>
                </c:pt>
                <c:pt idx="2">
                  <c:v>1</c:v>
                </c:pt>
                <c:pt idx="3">
                  <c:v>45</c:v>
                </c:pt>
                <c:pt idx="4">
                  <c:v>31</c:v>
                </c:pt>
                <c:pt idx="5">
                  <c:v>1</c:v>
                </c:pt>
                <c:pt idx="6">
                  <c:v>49</c:v>
                </c:pt>
                <c:pt idx="7">
                  <c:v>147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C-4AC5-8C21-1EA124FF1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43389775"/>
        <c:axId val="480605151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End Date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strCache>
                      <c:ptCount val="9"/>
                      <c:pt idx="0">
                        <c:v>Literature Review</c:v>
                      </c:pt>
                      <c:pt idx="1">
                        <c:v>Preparation of Proposal</c:v>
                      </c:pt>
                      <c:pt idx="2">
                        <c:v>Proposal Defense</c:v>
                      </c:pt>
                      <c:pt idx="3">
                        <c:v>Exam Break</c:v>
                      </c:pt>
                      <c:pt idx="4">
                        <c:v>Start of Coding</c:v>
                      </c:pt>
                      <c:pt idx="5">
                        <c:v>Mid-Term Defense</c:v>
                      </c:pt>
                      <c:pt idx="6">
                        <c:v>Coding Continuation</c:v>
                      </c:pt>
                      <c:pt idx="7">
                        <c:v>Project Documentation</c:v>
                      </c:pt>
                      <c:pt idx="8">
                        <c:v>Final Defense of Project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Sheet1!$C$2:$C$10</c15:sqref>
                        </c15:formulaRef>
                      </c:ext>
                    </c:extLst>
                    <c:numCache>
                      <c:formatCode>m/d/yyyy</c:formatCode>
                      <c:ptCount val="9"/>
                      <c:pt idx="0">
                        <c:v>45311</c:v>
                      </c:pt>
                      <c:pt idx="1">
                        <c:v>45318</c:v>
                      </c:pt>
                      <c:pt idx="2">
                        <c:v>45320</c:v>
                      </c:pt>
                      <c:pt idx="3">
                        <c:v>45366</c:v>
                      </c:pt>
                      <c:pt idx="4">
                        <c:v>45398</c:v>
                      </c:pt>
                      <c:pt idx="5">
                        <c:v>45400</c:v>
                      </c:pt>
                      <c:pt idx="6">
                        <c:v>45450</c:v>
                      </c:pt>
                      <c:pt idx="7">
                        <c:v>45453</c:v>
                      </c:pt>
                      <c:pt idx="8">
                        <c:v>45454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24C-4AC5-8C21-1EA124FF1BC2}"/>
                  </c:ext>
                </c:extLst>
              </c15:ser>
            </c15:filteredBarSeries>
          </c:ext>
        </c:extLst>
      </c:barChart>
      <c:catAx>
        <c:axId val="124338977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P"/>
          </a:p>
        </c:txPr>
        <c:crossAx val="480605151"/>
        <c:crosses val="autoZero"/>
        <c:auto val="1"/>
        <c:lblAlgn val="ctr"/>
        <c:lblOffset val="100"/>
        <c:noMultiLvlLbl val="0"/>
      </c:catAx>
      <c:valAx>
        <c:axId val="480605151"/>
        <c:scaling>
          <c:orientation val="minMax"/>
          <c:min val="45306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d/mm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P"/>
          </a:p>
        </c:txPr>
        <c:crossAx val="1243389775"/>
        <c:crosses val="autoZero"/>
        <c:crossBetween val="between"/>
      </c:valAx>
      <c:spPr>
        <a:noFill/>
        <a:ln>
          <a:solidFill>
            <a:srgbClr val="00B050">
              <a:alpha val="0"/>
            </a:srgbClr>
          </a:solidFill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4">
            <a:extLst>
              <a:ext uri="{FF2B5EF4-FFF2-40B4-BE49-F238E27FC236}">
                <a16:creationId xmlns:a16="http://schemas.microsoft.com/office/drawing/2014/main" id="{A769A459-AF04-45A7-80CE-4E8DC5AC49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4943" y="448887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15">
            <a:extLst>
              <a:ext uri="{FF2B5EF4-FFF2-40B4-BE49-F238E27FC236}">
                <a16:creationId xmlns:a16="http://schemas.microsoft.com/office/drawing/2014/main" id="{DFE4068D-B3EC-469A-9F6F-A76002F6DB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3743" y="2009396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16">
            <a:extLst>
              <a:ext uri="{FF2B5EF4-FFF2-40B4-BE49-F238E27FC236}">
                <a16:creationId xmlns:a16="http://schemas.microsoft.com/office/drawing/2014/main" id="{5C5441D4-AB74-4B7F-B4AC-DD976BF77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2543" y="44888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EB123B0-D633-4FA6-9EA7-8A395458C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6298" y="356990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9F876-6862-4E0C-A11E-9C7D17FE10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0034" y="14068"/>
            <a:ext cx="3421966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473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717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4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16E264-12EC-48FB-82AF-7EC44CB3A6F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6341" y="126846"/>
            <a:ext cx="6248402" cy="6731154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88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2" r:id="rId20"/>
    <p:sldLayoutId id="214748369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063041" y="28847"/>
            <a:ext cx="80398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Land Ownership System Using Blockchain</a:t>
            </a:r>
            <a:endParaRPr lang="ko-KR" alt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64A33-378C-7F60-9547-6F0DB2D624B9}"/>
              </a:ext>
            </a:extLst>
          </p:cNvPr>
          <p:cNvSpPr txBox="1"/>
          <p:nvPr/>
        </p:nvSpPr>
        <p:spPr>
          <a:xfrm>
            <a:off x="7591246" y="2743201"/>
            <a:ext cx="37956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Isha Kandel [21070514]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Dipen Raut [21070510]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Kshitiz Gupta[21070516]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Utsab Wagle [21070545]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397354-4C1C-4F22-96FF-53F86E627E15}"/>
              </a:ext>
            </a:extLst>
          </p:cNvPr>
          <p:cNvSpPr txBox="1"/>
          <p:nvPr/>
        </p:nvSpPr>
        <p:spPr>
          <a:xfrm>
            <a:off x="820848" y="817652"/>
            <a:ext cx="385477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44066-3915-4DD2-8956-B4059FE1D976}"/>
              </a:ext>
            </a:extLst>
          </p:cNvPr>
          <p:cNvSpPr txBox="1"/>
          <p:nvPr/>
        </p:nvSpPr>
        <p:spPr>
          <a:xfrm>
            <a:off x="649102" y="2574312"/>
            <a:ext cx="4569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Life Cycle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90D6B5-77DB-B4AE-A342-F69C4463F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14" y="817652"/>
            <a:ext cx="7622438" cy="4335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9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MySQL (@MySQL) / X">
            <a:extLst>
              <a:ext uri="{FF2B5EF4-FFF2-40B4-BE49-F238E27FC236}">
                <a16:creationId xmlns:a16="http://schemas.microsoft.com/office/drawing/2014/main" id="{DAA00DCD-11EE-9A59-B422-BC614612DB1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81" y="3775872"/>
            <a:ext cx="2197487" cy="17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302FBD5-45D7-44B2-A938-A0369CB4E445}"/>
              </a:ext>
            </a:extLst>
          </p:cNvPr>
          <p:cNvSpPr txBox="1"/>
          <p:nvPr/>
        </p:nvSpPr>
        <p:spPr>
          <a:xfrm>
            <a:off x="539110" y="194854"/>
            <a:ext cx="1060621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USED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BDEF75B-11FD-4DDB-8459-241DD6C69CB9}"/>
              </a:ext>
            </a:extLst>
          </p:cNvPr>
          <p:cNvSpPr/>
          <p:nvPr/>
        </p:nvSpPr>
        <p:spPr>
          <a:xfrm>
            <a:off x="2162767" y="-4270"/>
            <a:ext cx="3158515" cy="1717370"/>
          </a:xfrm>
          <a:custGeom>
            <a:avLst/>
            <a:gdLst>
              <a:gd name="connsiteX0" fmla="*/ 300530 w 2825140"/>
              <a:gd name="connsiteY0" fmla="*/ 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2825140"/>
              <a:gd name="connsiteY0" fmla="*/ 300530 h 1713100"/>
              <a:gd name="connsiteX1" fmla="*/ 2524610 w 2825140"/>
              <a:gd name="connsiteY1" fmla="*/ 0 h 1713100"/>
              <a:gd name="connsiteX2" fmla="*/ 2825140 w 2825140"/>
              <a:gd name="connsiteY2" fmla="*/ 300530 h 1713100"/>
              <a:gd name="connsiteX3" fmla="*/ 1412570 w 2825140"/>
              <a:gd name="connsiteY3" fmla="*/ 1713100 h 1713100"/>
              <a:gd name="connsiteX4" fmla="*/ 0 w 2825140"/>
              <a:gd name="connsiteY4" fmla="*/ 300530 h 1713100"/>
              <a:gd name="connsiteX0" fmla="*/ 0 w 3158515"/>
              <a:gd name="connsiteY0" fmla="*/ 0 h 1745945"/>
              <a:gd name="connsiteX1" fmla="*/ 2857985 w 3158515"/>
              <a:gd name="connsiteY1" fmla="*/ 32845 h 1745945"/>
              <a:gd name="connsiteX2" fmla="*/ 3158515 w 3158515"/>
              <a:gd name="connsiteY2" fmla="*/ 333375 h 1745945"/>
              <a:gd name="connsiteX3" fmla="*/ 1745945 w 3158515"/>
              <a:gd name="connsiteY3" fmla="*/ 1745945 h 1745945"/>
              <a:gd name="connsiteX4" fmla="*/ 0 w 3158515"/>
              <a:gd name="connsiteY4" fmla="*/ 0 h 1745945"/>
              <a:gd name="connsiteX0" fmla="*/ 0 w 3158515"/>
              <a:gd name="connsiteY0" fmla="*/ 0 h 1717370"/>
              <a:gd name="connsiteX1" fmla="*/ 2857985 w 3158515"/>
              <a:gd name="connsiteY1" fmla="*/ 4270 h 1717370"/>
              <a:gd name="connsiteX2" fmla="*/ 3158515 w 3158515"/>
              <a:gd name="connsiteY2" fmla="*/ 304800 h 1717370"/>
              <a:gd name="connsiteX3" fmla="*/ 1745945 w 3158515"/>
              <a:gd name="connsiteY3" fmla="*/ 1717370 h 1717370"/>
              <a:gd name="connsiteX4" fmla="*/ 0 w 3158515"/>
              <a:gd name="connsiteY4" fmla="*/ 0 h 171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17370">
                <a:moveTo>
                  <a:pt x="0" y="0"/>
                </a:moveTo>
                <a:lnTo>
                  <a:pt x="2857985" y="4270"/>
                </a:lnTo>
                <a:lnTo>
                  <a:pt x="3158515" y="304800"/>
                </a:lnTo>
                <a:lnTo>
                  <a:pt x="1745945" y="17173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70EFF72F-EBC5-4630-8A50-1EEE0D3ABFF0}"/>
              </a:ext>
            </a:extLst>
          </p:cNvPr>
          <p:cNvSpPr/>
          <p:nvPr/>
        </p:nvSpPr>
        <p:spPr>
          <a:xfrm>
            <a:off x="8775866" y="5134885"/>
            <a:ext cx="3158515" cy="1736420"/>
          </a:xfrm>
          <a:custGeom>
            <a:avLst/>
            <a:gdLst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2514593 w 2825140"/>
              <a:gd name="connsiteY2" fmla="*/ 1723117 h 1723117"/>
              <a:gd name="connsiteX3" fmla="*/ 310547 w 2825140"/>
              <a:gd name="connsiteY3" fmla="*/ 1723117 h 1723117"/>
              <a:gd name="connsiteX4" fmla="*/ 0 w 2825140"/>
              <a:gd name="connsiteY4" fmla="*/ 1412570 h 1723117"/>
              <a:gd name="connsiteX0" fmla="*/ 1412570 w 2825140"/>
              <a:gd name="connsiteY0" fmla="*/ 0 h 1723117"/>
              <a:gd name="connsiteX1" fmla="*/ 2825140 w 2825140"/>
              <a:gd name="connsiteY1" fmla="*/ 1412570 h 1723117"/>
              <a:gd name="connsiteX2" fmla="*/ 310547 w 2825140"/>
              <a:gd name="connsiteY2" fmla="*/ 1723117 h 1723117"/>
              <a:gd name="connsiteX3" fmla="*/ 0 w 2825140"/>
              <a:gd name="connsiteY3" fmla="*/ 1412570 h 1723117"/>
              <a:gd name="connsiteX4" fmla="*/ 1412570 w 2825140"/>
              <a:gd name="connsiteY4" fmla="*/ 0 h 1723117"/>
              <a:gd name="connsiteX0" fmla="*/ 1412570 w 3158515"/>
              <a:gd name="connsiteY0" fmla="*/ 0 h 1736420"/>
              <a:gd name="connsiteX1" fmla="*/ 3158515 w 3158515"/>
              <a:gd name="connsiteY1" fmla="*/ 1736420 h 1736420"/>
              <a:gd name="connsiteX2" fmla="*/ 310547 w 3158515"/>
              <a:gd name="connsiteY2" fmla="*/ 1723117 h 1736420"/>
              <a:gd name="connsiteX3" fmla="*/ 0 w 3158515"/>
              <a:gd name="connsiteY3" fmla="*/ 1412570 h 1736420"/>
              <a:gd name="connsiteX4" fmla="*/ 1412570 w 3158515"/>
              <a:gd name="connsiteY4" fmla="*/ 0 h 173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515" h="1736420">
                <a:moveTo>
                  <a:pt x="1412570" y="0"/>
                </a:moveTo>
                <a:lnTo>
                  <a:pt x="3158515" y="1736420"/>
                </a:lnTo>
                <a:lnTo>
                  <a:pt x="310547" y="1723117"/>
                </a:lnTo>
                <a:lnTo>
                  <a:pt x="0" y="1412570"/>
                </a:lnTo>
                <a:lnTo>
                  <a:pt x="141257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Vscode">
            <a:extLst>
              <a:ext uri="{FF2B5EF4-FFF2-40B4-BE49-F238E27FC236}">
                <a16:creationId xmlns:a16="http://schemas.microsoft.com/office/drawing/2014/main" id="{69CA9663-8132-256A-ACA6-C99277C8F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458" y="1806322"/>
            <a:ext cx="1903229" cy="19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tting up a REST API with Node.js and Express.js - DEV Community">
            <a:extLst>
              <a:ext uri="{FF2B5EF4-FFF2-40B4-BE49-F238E27FC236}">
                <a16:creationId xmlns:a16="http://schemas.microsoft.com/office/drawing/2014/main" id="{8D1498E0-DE30-6009-22BC-E3357806696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687" y="1881673"/>
            <a:ext cx="3144477" cy="181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Using Ganache with Remix and Metamask | by Kacharlabhargav | Medium">
            <a:extLst>
              <a:ext uri="{FF2B5EF4-FFF2-40B4-BE49-F238E27FC236}">
                <a16:creationId xmlns:a16="http://schemas.microsoft.com/office/drawing/2014/main" id="{79425E85-8538-5228-D5A0-69EBAA9BA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458" y="4043790"/>
            <a:ext cx="2385336" cy="130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pfs · GitHub Topics · GitHub">
            <a:extLst>
              <a:ext uri="{FF2B5EF4-FFF2-40B4-BE49-F238E27FC236}">
                <a16:creationId xmlns:a16="http://schemas.microsoft.com/office/drawing/2014/main" id="{B2ED2552-8542-8B0C-B939-C05FE0D9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40" y="3460411"/>
            <a:ext cx="1665443" cy="16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Make a Website with Javascript, HTML and CSS - Skywell Software">
            <a:extLst>
              <a:ext uri="{FF2B5EF4-FFF2-40B4-BE49-F238E27FC236}">
                <a16:creationId xmlns:a16="http://schemas.microsoft.com/office/drawing/2014/main" id="{A8D29A90-8531-B19A-16DD-0ABCCDFC0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57" y="1740292"/>
            <a:ext cx="2857508" cy="190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thereum price today, ETH to USD live price, marketcap and chart |  CoinMarketCap">
            <a:extLst>
              <a:ext uri="{FF2B5EF4-FFF2-40B4-BE49-F238E27FC236}">
                <a16:creationId xmlns:a16="http://schemas.microsoft.com/office/drawing/2014/main" id="{0B9D5925-6876-85F7-99CA-F3377FCE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14" y="1929883"/>
            <a:ext cx="1765580" cy="17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idity Essentials: Master Smart Contract Development | Udemy">
            <a:extLst>
              <a:ext uri="{FF2B5EF4-FFF2-40B4-BE49-F238E27FC236}">
                <a16:creationId xmlns:a16="http://schemas.microsoft.com/office/drawing/2014/main" id="{6FBAF46D-3314-4BA7-BDCF-64CF92427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8" t="42972" r="7300"/>
          <a:stretch/>
        </p:blipFill>
        <p:spPr bwMode="auto">
          <a:xfrm>
            <a:off x="5142721" y="1806322"/>
            <a:ext cx="1570737" cy="16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uffle and MetaMask - Truffle Suite">
            <a:extLst>
              <a:ext uri="{FF2B5EF4-FFF2-40B4-BE49-F238E27FC236}">
                <a16:creationId xmlns:a16="http://schemas.microsoft.com/office/drawing/2014/main" id="{D41346C7-8265-9500-675D-B5C84E69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883" y="3984799"/>
            <a:ext cx="1607805" cy="176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ailwind CSS SVG and transparent PNG icons | TechIcons">
            <a:extLst>
              <a:ext uri="{FF2B5EF4-FFF2-40B4-BE49-F238E27FC236}">
                <a16:creationId xmlns:a16="http://schemas.microsoft.com/office/drawing/2014/main" id="{D403AF40-FE2B-ADD9-66C9-2844FC12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425" y="4156516"/>
            <a:ext cx="1607805" cy="97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lask vs. Django - Which Python Framework You Should Choose?">
            <a:extLst>
              <a:ext uri="{FF2B5EF4-FFF2-40B4-BE49-F238E27FC236}">
                <a16:creationId xmlns:a16="http://schemas.microsoft.com/office/drawing/2014/main" id="{FFF86D54-D665-D376-9350-92A430AC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06" y="4940710"/>
            <a:ext cx="2498413" cy="131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699713-6AE0-4A17-A192-62B09894798A}"/>
              </a:ext>
            </a:extLst>
          </p:cNvPr>
          <p:cNvSpPr txBox="1">
            <a:spLocks/>
          </p:cNvSpPr>
          <p:nvPr/>
        </p:nvSpPr>
        <p:spPr>
          <a:xfrm>
            <a:off x="213360" y="2022290"/>
            <a:ext cx="4915922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Flow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E3EF44-A0E4-0CAD-9F03-E08A9DF7B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495" y="209550"/>
            <a:ext cx="7893169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2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9AB59F-B86E-246D-E696-6EE35B97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365" y="920684"/>
            <a:ext cx="5167223" cy="501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35BF188-7A8C-FE06-8DC6-D4E792FBA955}"/>
              </a:ext>
            </a:extLst>
          </p:cNvPr>
          <p:cNvSpPr txBox="1">
            <a:spLocks/>
          </p:cNvSpPr>
          <p:nvPr/>
        </p:nvSpPr>
        <p:spPr>
          <a:xfrm>
            <a:off x="586596" y="2216671"/>
            <a:ext cx="4915922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Flow of System</a:t>
            </a:r>
          </a:p>
        </p:txBody>
      </p:sp>
    </p:spTree>
    <p:extLst>
      <p:ext uri="{BB962C8B-B14F-4D97-AF65-F5344CB8AC3E}">
        <p14:creationId xmlns:p14="http://schemas.microsoft.com/office/powerpoint/2010/main" val="1650156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43DA717-499B-9FF7-39A4-7485CE8CF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45" y="987724"/>
            <a:ext cx="5607169" cy="488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D543C11D-4D75-C3DF-404C-C23D48D05775}"/>
              </a:ext>
            </a:extLst>
          </p:cNvPr>
          <p:cNvSpPr txBox="1">
            <a:spLocks/>
          </p:cNvSpPr>
          <p:nvPr/>
        </p:nvSpPr>
        <p:spPr>
          <a:xfrm>
            <a:off x="646981" y="1983759"/>
            <a:ext cx="4915922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of System</a:t>
            </a:r>
          </a:p>
        </p:txBody>
      </p:sp>
    </p:spTree>
    <p:extLst>
      <p:ext uri="{BB962C8B-B14F-4D97-AF65-F5344CB8AC3E}">
        <p14:creationId xmlns:p14="http://schemas.microsoft.com/office/powerpoint/2010/main" val="34040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BB03A-5845-33E7-69DC-AA1083508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076" y="614362"/>
            <a:ext cx="5583980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41D49F-5CC5-0FAB-9A9D-3B9E229ED704}"/>
              </a:ext>
            </a:extLst>
          </p:cNvPr>
          <p:cNvSpPr txBox="1">
            <a:spLocks/>
          </p:cNvSpPr>
          <p:nvPr/>
        </p:nvSpPr>
        <p:spPr>
          <a:xfrm>
            <a:off x="681486" y="2285683"/>
            <a:ext cx="5241793" cy="17528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Flow of System</a:t>
            </a:r>
          </a:p>
        </p:txBody>
      </p:sp>
    </p:spTree>
    <p:extLst>
      <p:ext uri="{BB962C8B-B14F-4D97-AF65-F5344CB8AC3E}">
        <p14:creationId xmlns:p14="http://schemas.microsoft.com/office/powerpoint/2010/main" val="266392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A90F668-D6B6-4F9E-A4B0-740416B43B77}"/>
              </a:ext>
            </a:extLst>
          </p:cNvPr>
          <p:cNvGrpSpPr/>
          <p:nvPr/>
        </p:nvGrpSpPr>
        <p:grpSpPr>
          <a:xfrm>
            <a:off x="4552834" y="2033808"/>
            <a:ext cx="3338535" cy="3338536"/>
            <a:chOff x="3337726" y="1072465"/>
            <a:chExt cx="5515324" cy="5515324"/>
          </a:xfrm>
          <a:solidFill>
            <a:schemeClr val="accent1"/>
          </a:solidFill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A2D93C7-C82F-429B-B615-4204F91F2A0D}"/>
                </a:ext>
              </a:extLst>
            </p:cNvPr>
            <p:cNvGrpSpPr/>
            <p:nvPr/>
          </p:nvGrpSpPr>
          <p:grpSpPr>
            <a:xfrm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1C9C7EF-033C-4328-942C-AF1E00EE863D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697FAD1-C34D-4049-BB09-997BD345E7F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EB8BAA5-63E6-426A-B6A0-1F4FB3756BBA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9DE53B0-F7C6-4BFE-B8C8-A7783525E3C6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332AD04-F9F2-4E62-9CA9-F1827B4B4BE7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083F7D3-9832-4D8F-9F46-A90A561E0FA9}"/>
                </a:ext>
              </a:extLst>
            </p:cNvPr>
            <p:cNvGrpSpPr/>
            <p:nvPr/>
          </p:nvGrpSpPr>
          <p:grpSpPr>
            <a:xfrm rot="36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E1E282F-203E-43E8-99AB-48E14AC968FA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6D7DD2E-89AC-4907-9490-FC5F291B28D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B28707F-7CD6-4556-9A50-1F90EC510445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BDCE553-0D51-4843-B5A2-0C2F7738062B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A56D348-F211-4724-9DB1-735CF3FC075D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7DA8821-5975-4570-BB5B-A78A61E2C907}"/>
                </a:ext>
              </a:extLst>
            </p:cNvPr>
            <p:cNvGrpSpPr/>
            <p:nvPr/>
          </p:nvGrpSpPr>
          <p:grpSpPr>
            <a:xfrm rot="180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A09A7DA-F88F-405A-BBE9-ED5452BBE6B7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9B867CD-AA48-4FD5-9BA7-C4B208C018D8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8C5366A-3E7F-4F0A-AA78-C8F10380561B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22187B5-5F63-4BA1-8D4C-5416D08E9424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7D19E51-4383-476E-B0E8-4ACE66806B7A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4970423" y="2278635"/>
            <a:ext cx="2486834" cy="2852682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EA63F58-CF6F-4C41-A5C2-20C0909E97D7}"/>
              </a:ext>
            </a:extLst>
          </p:cNvPr>
          <p:cNvGrpSpPr/>
          <p:nvPr/>
        </p:nvGrpSpPr>
        <p:grpSpPr>
          <a:xfrm>
            <a:off x="7823123" y="3282207"/>
            <a:ext cx="3680309" cy="709281"/>
            <a:chOff x="1199735" y="1275606"/>
            <a:chExt cx="1962585" cy="709281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8DD3F0A-9C3D-4972-99D9-BBF77DD5EA3A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Streamlined Transaction Processes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CEF9E00-077C-400E-9494-E0E33E09C83A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contracts are expected to decrease transaction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F06E661-FD14-403C-9151-5D0F3B25CFCC}"/>
              </a:ext>
            </a:extLst>
          </p:cNvPr>
          <p:cNvGrpSpPr/>
          <p:nvPr/>
        </p:nvGrpSpPr>
        <p:grpSpPr>
          <a:xfrm>
            <a:off x="7939702" y="4354547"/>
            <a:ext cx="3680309" cy="1078613"/>
            <a:chOff x="1199735" y="1275606"/>
            <a:chExt cx="1962585" cy="107861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3ADF2C0-9880-43F2-9637-50E16DDA6EA6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Increased Accessibility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2C3DA37-6FE2-47F3-94D8-2B27AF87575E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Users, including marginalized communities, will be able to access and verify land ownership records without intermediaries, evaluated through user surveys during pilot testing.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716C46A-9941-43C3-B3CB-1E983078E7F7}"/>
              </a:ext>
            </a:extLst>
          </p:cNvPr>
          <p:cNvGrpSpPr/>
          <p:nvPr/>
        </p:nvGrpSpPr>
        <p:grpSpPr>
          <a:xfrm>
            <a:off x="846310" y="2264293"/>
            <a:ext cx="3680309" cy="709281"/>
            <a:chOff x="1199735" y="1275606"/>
            <a:chExt cx="1962585" cy="70928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B3CE8E3-218F-4F4F-BFBA-B731A69B78EC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Tamper-Proof Land Records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EB557E7-7BF8-400F-B1AE-28369F948C6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system will provide a secure, tamper-proof digital ledger for land ownership records.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92B919E-56A9-4CE9-98BA-F91FE211470D}"/>
              </a:ext>
            </a:extLst>
          </p:cNvPr>
          <p:cNvGrpSpPr/>
          <p:nvPr/>
        </p:nvGrpSpPr>
        <p:grpSpPr>
          <a:xfrm>
            <a:off x="962889" y="3258995"/>
            <a:ext cx="3680309" cy="893947"/>
            <a:chOff x="1199735" y="1275606"/>
            <a:chExt cx="1962585" cy="893947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C1689C9-041C-4A7F-A16B-B4557E74CA43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Reduction in Fraudulent Claims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58999B5-358B-44FA-AD2B-4E3202F8CC64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project aims to reduce fraudulent ownership claims assessed by monitoring reported disputes before and after implementation.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0D0049-EFD1-4E0B-A948-C91723BECC2A}"/>
              </a:ext>
            </a:extLst>
          </p:cNvPr>
          <p:cNvSpPr/>
          <p:nvPr/>
        </p:nvSpPr>
        <p:spPr>
          <a:xfrm>
            <a:off x="4588748" y="289912"/>
            <a:ext cx="62917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4000" dirty="0">
                <a:solidFill>
                  <a:prstClr val="white"/>
                </a:solidFill>
              </a:rPr>
              <a:t>Future Enhancements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547FB-1218-4AC7-8C10-3E4485F87B2D}"/>
              </a:ext>
            </a:extLst>
          </p:cNvPr>
          <p:cNvSpPr/>
          <p:nvPr/>
        </p:nvSpPr>
        <p:spPr>
          <a:xfrm>
            <a:off x="4172124" y="997798"/>
            <a:ext cx="6783897" cy="2366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Interoperability with Other Blockchains:</a:t>
            </a:r>
            <a:r>
              <a:rPr lang="en-IN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Enable cross-chain compatibility for greater flexibility.</a:t>
            </a:r>
            <a:endParaRPr lang="en-US" sz="16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Mobile Application Development:</a:t>
            </a:r>
            <a:r>
              <a:rPr lang="en-IN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Develop iOS and Android apps for better accessibility.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Support for Additional Cryptocurrencies:</a:t>
            </a:r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Extend support to include additional cryptocurrencies for transaction payments and rewards.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4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Estimation</a:t>
            </a: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B5F2C1F-6F87-7C28-6A11-6C31825C4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203057"/>
              </p:ext>
            </p:extLst>
          </p:nvPr>
        </p:nvGraphicFramePr>
        <p:xfrm>
          <a:off x="2512713" y="1475116"/>
          <a:ext cx="7243761" cy="4459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727348-9BA5-B16A-C99D-71EB3349E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70037"/>
              </p:ext>
            </p:extLst>
          </p:nvPr>
        </p:nvGraphicFramePr>
        <p:xfrm>
          <a:off x="1976887" y="1268085"/>
          <a:ext cx="8238226" cy="52504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5124">
                  <a:extLst>
                    <a:ext uri="{9D8B030D-6E8A-4147-A177-3AD203B41FA5}">
                      <a16:colId xmlns:a16="http://schemas.microsoft.com/office/drawing/2014/main" val="2509389365"/>
                    </a:ext>
                  </a:extLst>
                </a:gridCol>
                <a:gridCol w="4683102">
                  <a:extLst>
                    <a:ext uri="{9D8B030D-6E8A-4147-A177-3AD203B41FA5}">
                      <a16:colId xmlns:a16="http://schemas.microsoft.com/office/drawing/2014/main" val="3224659569"/>
                    </a:ext>
                  </a:extLst>
                </a:gridCol>
              </a:tblGrid>
              <a:tr h="10418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Cost Element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Estimated Cost Range (NPR)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95420"/>
                  </a:ext>
                </a:extLst>
              </a:tr>
              <a:tr h="10418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Infrastructure and Hosting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NPR 5,000 – NPR 10,000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4641350"/>
                  </a:ext>
                </a:extLst>
              </a:tr>
              <a:tr h="10418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Testing and Quality Assurance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NPR 5,000 – NPR 10,000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7351180"/>
                  </a:ext>
                </a:extLst>
              </a:tr>
              <a:tr h="10418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Training and Documentation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NPR 5,000 – NPR 10,000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625331"/>
                  </a:ext>
                </a:extLst>
              </a:tr>
              <a:tr h="108298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>
                          <a:effectLst/>
                        </a:rPr>
                        <a:t>Maintenance and Support</a:t>
                      </a:r>
                      <a:endParaRPr lang="en-IN" sz="12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kern="100" dirty="0">
                          <a:effectLst/>
                        </a:rPr>
                        <a:t>NPR 10,000 – NPR 25,000 </a:t>
                      </a:r>
                      <a:endParaRPr lang="en-IN" sz="1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96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74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197" y="2024679"/>
            <a:ext cx="2386307" cy="2073787"/>
          </a:xfrm>
          <a:custGeom>
            <a:avLst/>
            <a:gdLst/>
            <a:ahLst/>
            <a:cxnLst/>
            <a:rect l="l" t="t" r="r" b="b"/>
            <a:pathLst>
              <a:path w="3579460" h="3110680">
                <a:moveTo>
                  <a:pt x="0" y="0"/>
                </a:moveTo>
                <a:lnTo>
                  <a:pt x="3579461" y="0"/>
                </a:lnTo>
                <a:lnTo>
                  <a:pt x="3579461" y="3110681"/>
                </a:lnTo>
                <a:lnTo>
                  <a:pt x="0" y="311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550297" y="2024679"/>
            <a:ext cx="2386307" cy="2073787"/>
          </a:xfrm>
          <a:custGeom>
            <a:avLst/>
            <a:gdLst/>
            <a:ahLst/>
            <a:cxnLst/>
            <a:rect l="l" t="t" r="r" b="b"/>
            <a:pathLst>
              <a:path w="3579460" h="3110680">
                <a:moveTo>
                  <a:pt x="0" y="0"/>
                </a:moveTo>
                <a:lnTo>
                  <a:pt x="3579461" y="0"/>
                </a:lnTo>
                <a:lnTo>
                  <a:pt x="3579461" y="3110681"/>
                </a:lnTo>
                <a:lnTo>
                  <a:pt x="0" y="311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255397" y="2024679"/>
            <a:ext cx="2386307" cy="2073787"/>
          </a:xfrm>
          <a:custGeom>
            <a:avLst/>
            <a:gdLst/>
            <a:ahLst/>
            <a:cxnLst/>
            <a:rect l="l" t="t" r="r" b="b"/>
            <a:pathLst>
              <a:path w="3579460" h="3110680">
                <a:moveTo>
                  <a:pt x="0" y="0"/>
                </a:moveTo>
                <a:lnTo>
                  <a:pt x="3579461" y="0"/>
                </a:lnTo>
                <a:lnTo>
                  <a:pt x="3579461" y="3110681"/>
                </a:lnTo>
                <a:lnTo>
                  <a:pt x="0" y="311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960497" y="2024679"/>
            <a:ext cx="2386307" cy="2073787"/>
          </a:xfrm>
          <a:custGeom>
            <a:avLst/>
            <a:gdLst/>
            <a:ahLst/>
            <a:cxnLst/>
            <a:rect l="l" t="t" r="r" b="b"/>
            <a:pathLst>
              <a:path w="3579460" h="3110680">
                <a:moveTo>
                  <a:pt x="0" y="0"/>
                </a:moveTo>
                <a:lnTo>
                  <a:pt x="3579461" y="0"/>
                </a:lnTo>
                <a:lnTo>
                  <a:pt x="3579461" y="3110681"/>
                </a:lnTo>
                <a:lnTo>
                  <a:pt x="0" y="311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10622" y="2080903"/>
            <a:ext cx="2255458" cy="1961339"/>
          </a:xfrm>
          <a:custGeom>
            <a:avLst/>
            <a:gdLst/>
            <a:ahLst/>
            <a:cxnLst/>
            <a:rect l="l" t="t" r="r" b="b"/>
            <a:pathLst>
              <a:path w="3383187" h="2942008">
                <a:moveTo>
                  <a:pt x="0" y="0"/>
                </a:moveTo>
                <a:lnTo>
                  <a:pt x="3383187" y="0"/>
                </a:lnTo>
                <a:lnTo>
                  <a:pt x="3383187" y="2942009"/>
                </a:lnTo>
                <a:lnTo>
                  <a:pt x="0" y="29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3615722" y="2080903"/>
            <a:ext cx="2255458" cy="1961339"/>
          </a:xfrm>
          <a:custGeom>
            <a:avLst/>
            <a:gdLst/>
            <a:ahLst/>
            <a:cxnLst/>
            <a:rect l="l" t="t" r="r" b="b"/>
            <a:pathLst>
              <a:path w="3383187" h="2942008">
                <a:moveTo>
                  <a:pt x="0" y="0"/>
                </a:moveTo>
                <a:lnTo>
                  <a:pt x="3383187" y="0"/>
                </a:lnTo>
                <a:lnTo>
                  <a:pt x="3383187" y="2942009"/>
                </a:lnTo>
                <a:lnTo>
                  <a:pt x="0" y="29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6320822" y="2080903"/>
            <a:ext cx="2255458" cy="1961339"/>
          </a:xfrm>
          <a:custGeom>
            <a:avLst/>
            <a:gdLst/>
            <a:ahLst/>
            <a:cxnLst/>
            <a:rect l="l" t="t" r="r" b="b"/>
            <a:pathLst>
              <a:path w="3383187" h="2942008">
                <a:moveTo>
                  <a:pt x="0" y="0"/>
                </a:moveTo>
                <a:lnTo>
                  <a:pt x="3383187" y="0"/>
                </a:lnTo>
                <a:lnTo>
                  <a:pt x="3383187" y="2942009"/>
                </a:lnTo>
                <a:lnTo>
                  <a:pt x="0" y="29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025922" y="2080903"/>
            <a:ext cx="2255458" cy="1961339"/>
          </a:xfrm>
          <a:custGeom>
            <a:avLst/>
            <a:gdLst/>
            <a:ahLst/>
            <a:cxnLst/>
            <a:rect l="l" t="t" r="r" b="b"/>
            <a:pathLst>
              <a:path w="3383187" h="2942008">
                <a:moveTo>
                  <a:pt x="0" y="0"/>
                </a:moveTo>
                <a:lnTo>
                  <a:pt x="3383187" y="0"/>
                </a:lnTo>
                <a:lnTo>
                  <a:pt x="3383187" y="2942009"/>
                </a:lnTo>
                <a:lnTo>
                  <a:pt x="0" y="2942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9098905" y="2145951"/>
            <a:ext cx="2114709" cy="1831243"/>
            <a:chOff x="0" y="0"/>
            <a:chExt cx="4229418" cy="36624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9481" cy="3662426"/>
            </a:xfrm>
            <a:custGeom>
              <a:avLst/>
              <a:gdLst/>
              <a:ahLst/>
              <a:cxnLst/>
              <a:rect l="l" t="t" r="r" b="b"/>
              <a:pathLst>
                <a:path w="4229481" h="3662426">
                  <a:moveTo>
                    <a:pt x="3172079" y="0"/>
                  </a:moveTo>
                  <a:lnTo>
                    <a:pt x="1057402" y="0"/>
                  </a:lnTo>
                  <a:lnTo>
                    <a:pt x="0" y="1831213"/>
                  </a:lnTo>
                  <a:lnTo>
                    <a:pt x="1057402" y="3662426"/>
                  </a:lnTo>
                  <a:lnTo>
                    <a:pt x="3172079" y="3662426"/>
                  </a:lnTo>
                  <a:lnTo>
                    <a:pt x="4229481" y="1831213"/>
                  </a:lnTo>
                  <a:close/>
                </a:path>
              </a:pathLst>
            </a:custGeom>
            <a:blipFill>
              <a:blip r:embed="rId6"/>
              <a:stretch>
                <a:fillRect l="-534" r="-533" b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386968" y="6172200"/>
            <a:ext cx="2773938" cy="1448317"/>
          </a:xfrm>
          <a:custGeom>
            <a:avLst/>
            <a:gdLst/>
            <a:ahLst/>
            <a:cxnLst/>
            <a:rect l="l" t="t" r="r" b="b"/>
            <a:pathLst>
              <a:path w="4160907" h="2172476">
                <a:moveTo>
                  <a:pt x="0" y="0"/>
                </a:moveTo>
                <a:lnTo>
                  <a:pt x="4160906" y="0"/>
                </a:lnTo>
                <a:lnTo>
                  <a:pt x="4160906" y="2172476"/>
                </a:lnTo>
                <a:lnTo>
                  <a:pt x="0" y="2172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P" dirty="0"/>
          </a:p>
        </p:txBody>
      </p:sp>
      <p:sp>
        <p:nvSpPr>
          <p:cNvPr id="13" name="Freeform 13"/>
          <p:cNvSpPr/>
          <p:nvPr/>
        </p:nvSpPr>
        <p:spPr>
          <a:xfrm>
            <a:off x="9497712" y="-1141058"/>
            <a:ext cx="2773938" cy="1448317"/>
          </a:xfrm>
          <a:custGeom>
            <a:avLst/>
            <a:gdLst/>
            <a:ahLst/>
            <a:cxnLst/>
            <a:rect l="l" t="t" r="r" b="b"/>
            <a:pathLst>
              <a:path w="4160907" h="2172476">
                <a:moveTo>
                  <a:pt x="0" y="0"/>
                </a:moveTo>
                <a:lnTo>
                  <a:pt x="4160907" y="0"/>
                </a:lnTo>
                <a:lnTo>
                  <a:pt x="4160907" y="2172475"/>
                </a:lnTo>
                <a:lnTo>
                  <a:pt x="0" y="2172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-673434" y="6518660"/>
            <a:ext cx="3528742" cy="996440"/>
          </a:xfrm>
          <a:custGeom>
            <a:avLst/>
            <a:gdLst/>
            <a:ahLst/>
            <a:cxnLst/>
            <a:rect l="l" t="t" r="r" b="b"/>
            <a:pathLst>
              <a:path w="5293113" h="1494660">
                <a:moveTo>
                  <a:pt x="0" y="0"/>
                </a:moveTo>
                <a:lnTo>
                  <a:pt x="5293113" y="0"/>
                </a:lnTo>
                <a:lnTo>
                  <a:pt x="5293113" y="1494660"/>
                </a:lnTo>
                <a:lnTo>
                  <a:pt x="0" y="14946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0893971" y="-190961"/>
            <a:ext cx="1655576" cy="996440"/>
          </a:xfrm>
          <a:custGeom>
            <a:avLst/>
            <a:gdLst/>
            <a:ahLst/>
            <a:cxnLst/>
            <a:rect l="l" t="t" r="r" b="b"/>
            <a:pathLst>
              <a:path w="2483364" h="1494660">
                <a:moveTo>
                  <a:pt x="0" y="0"/>
                </a:moveTo>
                <a:lnTo>
                  <a:pt x="2483364" y="0"/>
                </a:lnTo>
                <a:lnTo>
                  <a:pt x="2483364" y="1494660"/>
                </a:lnTo>
                <a:lnTo>
                  <a:pt x="0" y="1494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6096000" y="5931552"/>
            <a:ext cx="806529" cy="806529"/>
            <a:chOff x="0" y="0"/>
            <a:chExt cx="1613057" cy="16130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13027" cy="1613027"/>
            </a:xfrm>
            <a:custGeom>
              <a:avLst/>
              <a:gdLst/>
              <a:ahLst/>
              <a:cxnLst/>
              <a:rect l="l" t="t" r="r" b="b"/>
              <a:pathLst>
                <a:path w="1613027" h="1613027">
                  <a:moveTo>
                    <a:pt x="0" y="0"/>
                  </a:moveTo>
                  <a:lnTo>
                    <a:pt x="1613027" y="0"/>
                  </a:lnTo>
                  <a:lnTo>
                    <a:pt x="1613027" y="1613027"/>
                  </a:lnTo>
                  <a:lnTo>
                    <a:pt x="0" y="1613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4739" y="2145951"/>
            <a:ext cx="2114709" cy="1831243"/>
            <a:chOff x="0" y="0"/>
            <a:chExt cx="4229418" cy="36624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29481" cy="3662426"/>
            </a:xfrm>
            <a:custGeom>
              <a:avLst/>
              <a:gdLst/>
              <a:ahLst/>
              <a:cxnLst/>
              <a:rect l="l" t="t" r="r" b="b"/>
              <a:pathLst>
                <a:path w="4229481" h="3662426">
                  <a:moveTo>
                    <a:pt x="3172079" y="0"/>
                  </a:moveTo>
                  <a:lnTo>
                    <a:pt x="1057402" y="0"/>
                  </a:lnTo>
                  <a:lnTo>
                    <a:pt x="0" y="1831213"/>
                  </a:lnTo>
                  <a:lnTo>
                    <a:pt x="1057402" y="3662426"/>
                  </a:lnTo>
                  <a:lnTo>
                    <a:pt x="3172079" y="3662426"/>
                  </a:lnTo>
                  <a:lnTo>
                    <a:pt x="4229481" y="1831213"/>
                  </a:lnTo>
                  <a:close/>
                </a:path>
              </a:pathLst>
            </a:custGeom>
            <a:blipFill>
              <a:blip r:embed="rId14"/>
              <a:stretch>
                <a:fillRect t="-27082" b="-270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83489" y="2145951"/>
            <a:ext cx="2114709" cy="1831243"/>
            <a:chOff x="0" y="0"/>
            <a:chExt cx="4229418" cy="36624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29481" cy="3662426"/>
            </a:xfrm>
            <a:custGeom>
              <a:avLst/>
              <a:gdLst/>
              <a:ahLst/>
              <a:cxnLst/>
              <a:rect l="l" t="t" r="r" b="b"/>
              <a:pathLst>
                <a:path w="4229481" h="3662426">
                  <a:moveTo>
                    <a:pt x="3172079" y="0"/>
                  </a:moveTo>
                  <a:lnTo>
                    <a:pt x="1057402" y="0"/>
                  </a:lnTo>
                  <a:lnTo>
                    <a:pt x="0" y="1831213"/>
                  </a:lnTo>
                  <a:lnTo>
                    <a:pt x="1057402" y="3662426"/>
                  </a:lnTo>
                  <a:lnTo>
                    <a:pt x="3172079" y="3662426"/>
                  </a:lnTo>
                  <a:lnTo>
                    <a:pt x="4229481" y="1831213"/>
                  </a:lnTo>
                  <a:close/>
                </a:path>
              </a:pathLst>
            </a:custGeom>
            <a:blipFill>
              <a:blip r:embed="rId15"/>
              <a:stretch>
                <a:fillRect t="-27082" b="-2708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083634" y="6094304"/>
            <a:ext cx="5281823" cy="50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8"/>
              </a:lnSpc>
            </a:pPr>
            <a:r>
              <a:rPr lang="en-US" sz="3808" dirty="0">
                <a:solidFill>
                  <a:srgbClr val="000B5D"/>
                </a:solidFill>
                <a:latin typeface="Poppins Bold"/>
              </a:rPr>
              <a:t>DLOSUB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5197" y="913429"/>
            <a:ext cx="5550143" cy="51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8"/>
              </a:lnSpc>
            </a:pPr>
            <a:r>
              <a:rPr lang="en-US" sz="4400">
                <a:solidFill>
                  <a:srgbClr val="000B5D"/>
                </a:solidFill>
                <a:latin typeface="Poppins Bold"/>
              </a:rPr>
              <a:t>MEET OUR 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7208" y="4087173"/>
            <a:ext cx="2282285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>
                <a:solidFill>
                  <a:srgbClr val="000B5D"/>
                </a:solidFill>
                <a:latin typeface="Poppins Medium"/>
              </a:rPr>
              <a:t>Dipen Raut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36885" y="4087173"/>
            <a:ext cx="2483559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>
                <a:solidFill>
                  <a:srgbClr val="000B5D"/>
                </a:solidFill>
                <a:latin typeface="Poppins Medium"/>
              </a:rPr>
              <a:t>Isha Kandel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96000" y="4087173"/>
            <a:ext cx="2705100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>
                <a:solidFill>
                  <a:srgbClr val="000B5D"/>
                </a:solidFill>
                <a:latin typeface="Poppins Medium"/>
              </a:rPr>
              <a:t>Kshitiz Gupta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01100" y="4087173"/>
            <a:ext cx="2705100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>
                <a:solidFill>
                  <a:srgbClr val="000B5D"/>
                </a:solidFill>
                <a:latin typeface="Poppins Medium"/>
              </a:rPr>
              <a:t>Utsab Wagle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387455" y="2145951"/>
            <a:ext cx="2114709" cy="1831243"/>
            <a:chOff x="0" y="0"/>
            <a:chExt cx="4229418" cy="36624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29481" cy="3662426"/>
            </a:xfrm>
            <a:custGeom>
              <a:avLst/>
              <a:gdLst/>
              <a:ahLst/>
              <a:cxnLst/>
              <a:rect l="l" t="t" r="r" b="b"/>
              <a:pathLst>
                <a:path w="4229481" h="3662426">
                  <a:moveTo>
                    <a:pt x="3172079" y="0"/>
                  </a:moveTo>
                  <a:lnTo>
                    <a:pt x="1057402" y="0"/>
                  </a:lnTo>
                  <a:lnTo>
                    <a:pt x="0" y="1831213"/>
                  </a:lnTo>
                  <a:lnTo>
                    <a:pt x="1057402" y="3662426"/>
                  </a:lnTo>
                  <a:lnTo>
                    <a:pt x="3172079" y="3662426"/>
                  </a:lnTo>
                  <a:lnTo>
                    <a:pt x="4229481" y="1831213"/>
                  </a:lnTo>
                  <a:close/>
                </a:path>
              </a:pathLst>
            </a:custGeom>
            <a:blipFill>
              <a:blip r:embed="rId16"/>
              <a:stretch>
                <a:fillRect t="-25255" b="-2525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DDAAC-EF33-4889-A7B4-2DFAD17C6E9B}"/>
              </a:ext>
            </a:extLst>
          </p:cNvPr>
          <p:cNvSpPr txBox="1"/>
          <p:nvPr/>
        </p:nvSpPr>
        <p:spPr>
          <a:xfrm>
            <a:off x="4757249" y="449176"/>
            <a:ext cx="698509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REFERENCES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59B5DC9-6493-47A5-9059-6C45795A7BD9}"/>
              </a:ext>
            </a:extLst>
          </p:cNvPr>
          <p:cNvSpPr/>
          <p:nvPr/>
        </p:nvSpPr>
        <p:spPr>
          <a:xfrm>
            <a:off x="4751415" y="1234155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B756B549-7F86-4158-9AB8-DA6CB316BDFB}"/>
              </a:ext>
            </a:extLst>
          </p:cNvPr>
          <p:cNvSpPr/>
          <p:nvPr/>
        </p:nvSpPr>
        <p:spPr>
          <a:xfrm>
            <a:off x="5203027" y="1234155"/>
            <a:ext cx="6772233" cy="380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06400" algn="just"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[1] 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S. </a:t>
            </a:r>
            <a:r>
              <a:rPr lang="en-US" sz="1600" kern="1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Gurbanov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and F. </a:t>
            </a:r>
            <a:r>
              <a:rPr lang="en-US" sz="1600" kern="1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Suleymanli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“Analytical Assessment of Green Digital Finance Progress in the Republic of Georgia,” in Economics, Law, and Institutions in Asia Pacific, Springer, 2022, pp. 205–222. doi: 10.1007/978-981-19-2662-4_10.</a:t>
            </a: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1600" kern="1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indent="-406400" algn="just"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[2] 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J. </a:t>
            </a:r>
            <a:r>
              <a:rPr lang="en-US" sz="1600" kern="1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Mcmurren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A. Young, and S. Verhulst, “B LO C KC H A N G E Addressing Transaction Costs Through Blockchain and Identity in Swedish Land Transfers.”</a:t>
            </a: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[3] </a:t>
            </a:r>
            <a:r>
              <a:rPr lang="en-US" sz="1600" kern="1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S. Pandey and C. Sen, “Blockchain Technology in Real-Time Governance: An Indian Scenario,” Indian Journal of Public Administration, vol. 68, no. 3, pp. 397–413, Sep. 2022, doi: 10.1177/00195561221105241.</a:t>
            </a:r>
          </a:p>
          <a:p>
            <a:pPr indent="-406400" algn="just"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[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4</a:t>
            </a:r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]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B. </a:t>
            </a:r>
            <a:r>
              <a:rPr lang="en-US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Lundstrøm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Olsen -66937, “BEYOND THE HYPE: EXPLORING BLOCKCHAIN TECHNOLOGY IN LAND ADMINISTRATION A case study of Ghana and property rights,” 2018.</a:t>
            </a:r>
            <a:endParaRPr lang="en-US" altLang="ko-KR" sz="1600" dirty="0">
              <a:solidFill>
                <a:schemeClr val="accent4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47FB5D4-45FC-48F7-9175-21E2FB0CDFD9}"/>
              </a:ext>
            </a:extLst>
          </p:cNvPr>
          <p:cNvSpPr/>
          <p:nvPr/>
        </p:nvSpPr>
        <p:spPr>
          <a:xfrm rot="10800000">
            <a:off x="11316619" y="5378352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60998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-86213" y="5691543"/>
            <a:ext cx="121918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DLOSUB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612F3A-C056-9519-3A3D-428FE550AD5D}"/>
              </a:ext>
            </a:extLst>
          </p:cNvPr>
          <p:cNvCxnSpPr>
            <a:cxnSpLocks/>
          </p:cNvCxnSpPr>
          <p:nvPr/>
        </p:nvCxnSpPr>
        <p:spPr>
          <a:xfrm>
            <a:off x="4376085" y="1514494"/>
            <a:ext cx="0" cy="483664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43537" y="347883"/>
            <a:ext cx="390526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altLang="ko-KR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56014-99F2-413F-BA74-B604762B66FA}"/>
              </a:ext>
            </a:extLst>
          </p:cNvPr>
          <p:cNvGrpSpPr/>
          <p:nvPr/>
        </p:nvGrpSpPr>
        <p:grpSpPr>
          <a:xfrm flipV="1">
            <a:off x="738613" y="880971"/>
            <a:ext cx="10849017" cy="5470164"/>
            <a:chOff x="-145027" y="141799"/>
            <a:chExt cx="11734737" cy="62262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4B18-BA7E-475C-B97A-1C458E8F364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V="1">
              <a:off x="-145027" y="141799"/>
              <a:ext cx="1" cy="503571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9A2D06-9F89-464F-98C2-9BABA2CE2E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45027" y="141799"/>
              <a:ext cx="11734737" cy="7568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56552C-DCF3-4A68-B9A4-645E85E69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3108" y="217480"/>
              <a:ext cx="19050" cy="612729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EDD73A-0B0E-4B3D-BB0A-254E6E118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5646" y="6354750"/>
              <a:ext cx="8566511" cy="1327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C13879F-D3DB-463F-BF1F-003E841B15E9}"/>
              </a:ext>
            </a:extLst>
          </p:cNvPr>
          <p:cNvSpPr/>
          <p:nvPr/>
        </p:nvSpPr>
        <p:spPr>
          <a:xfrm>
            <a:off x="397532" y="1244754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6AA1E-6C24-4A66-AAB7-35782BD9DEDB}"/>
              </a:ext>
            </a:extLst>
          </p:cNvPr>
          <p:cNvSpPr/>
          <p:nvPr/>
        </p:nvSpPr>
        <p:spPr>
          <a:xfrm>
            <a:off x="397532" y="2224423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2BD605-3547-4DD5-A740-98710E11C632}"/>
              </a:ext>
            </a:extLst>
          </p:cNvPr>
          <p:cNvSpPr/>
          <p:nvPr/>
        </p:nvSpPr>
        <p:spPr>
          <a:xfrm>
            <a:off x="397532" y="3255860"/>
            <a:ext cx="682161" cy="682161"/>
          </a:xfrm>
          <a:prstGeom prst="rect">
            <a:avLst/>
          </a:prstGeom>
          <a:solidFill>
            <a:schemeClr val="accent3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ED01D0-912E-4294-B392-81E77C41E575}"/>
              </a:ext>
            </a:extLst>
          </p:cNvPr>
          <p:cNvSpPr/>
          <p:nvPr/>
        </p:nvSpPr>
        <p:spPr>
          <a:xfrm>
            <a:off x="397532" y="4278652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23EF9-0205-4F9F-B8A5-5E090FAAA34A}"/>
              </a:ext>
            </a:extLst>
          </p:cNvPr>
          <p:cNvSpPr txBox="1"/>
          <p:nvPr/>
        </p:nvSpPr>
        <p:spPr>
          <a:xfrm>
            <a:off x="397532" y="135328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CC078-23C6-4647-8F57-42B1FBF321FC}"/>
              </a:ext>
            </a:extLst>
          </p:cNvPr>
          <p:cNvSpPr txBox="1"/>
          <p:nvPr/>
        </p:nvSpPr>
        <p:spPr>
          <a:xfrm>
            <a:off x="397532" y="2336924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A56DB-EE39-4CB4-B347-86EF0DCB3AF7}"/>
              </a:ext>
            </a:extLst>
          </p:cNvPr>
          <p:cNvSpPr txBox="1"/>
          <p:nvPr/>
        </p:nvSpPr>
        <p:spPr>
          <a:xfrm>
            <a:off x="397532" y="3372336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ED384-120E-4CE6-9BEB-99332F464629}"/>
              </a:ext>
            </a:extLst>
          </p:cNvPr>
          <p:cNvSpPr txBox="1"/>
          <p:nvPr/>
        </p:nvSpPr>
        <p:spPr>
          <a:xfrm>
            <a:off x="397532" y="4399102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237A53-2FA2-41CA-A145-17EF09ABAB64}"/>
              </a:ext>
            </a:extLst>
          </p:cNvPr>
          <p:cNvSpPr txBox="1"/>
          <p:nvPr/>
        </p:nvSpPr>
        <p:spPr>
          <a:xfrm>
            <a:off x="1109138" y="1274758"/>
            <a:ext cx="301226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E936BF-B642-4621-A95A-690790C2325E}"/>
              </a:ext>
            </a:extLst>
          </p:cNvPr>
          <p:cNvSpPr txBox="1"/>
          <p:nvPr/>
        </p:nvSpPr>
        <p:spPr>
          <a:xfrm>
            <a:off x="1121279" y="2172121"/>
            <a:ext cx="2864335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OF STATEMENT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33624B-C3F6-47AA-8AD1-38868154757D}"/>
              </a:ext>
            </a:extLst>
          </p:cNvPr>
          <p:cNvSpPr txBox="1"/>
          <p:nvPr/>
        </p:nvSpPr>
        <p:spPr>
          <a:xfrm>
            <a:off x="4831574" y="1315621"/>
            <a:ext cx="2631434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E48A28-ACC0-4F50-BDD7-ED1FE4C66465}"/>
              </a:ext>
            </a:extLst>
          </p:cNvPr>
          <p:cNvSpPr txBox="1"/>
          <p:nvPr/>
        </p:nvSpPr>
        <p:spPr>
          <a:xfrm>
            <a:off x="1099424" y="3139391"/>
            <a:ext cx="2595012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4E8CE7-5D30-4C46-BFB0-3CFC42311CA8}"/>
              </a:ext>
            </a:extLst>
          </p:cNvPr>
          <p:cNvSpPr/>
          <p:nvPr/>
        </p:nvSpPr>
        <p:spPr>
          <a:xfrm>
            <a:off x="3531173" y="839821"/>
            <a:ext cx="111057" cy="11105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DE77A8-5B5D-0C96-2637-91134344E3D6}"/>
              </a:ext>
            </a:extLst>
          </p:cNvPr>
          <p:cNvSpPr/>
          <p:nvPr/>
        </p:nvSpPr>
        <p:spPr>
          <a:xfrm>
            <a:off x="4043641" y="1259134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E0FA11-E091-C710-9232-E4ABA9638108}"/>
              </a:ext>
            </a:extLst>
          </p:cNvPr>
          <p:cNvSpPr/>
          <p:nvPr/>
        </p:nvSpPr>
        <p:spPr>
          <a:xfrm>
            <a:off x="4043641" y="2281939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71ECE-798D-1C49-0FCC-61CD07473514}"/>
              </a:ext>
            </a:extLst>
          </p:cNvPr>
          <p:cNvSpPr/>
          <p:nvPr/>
        </p:nvSpPr>
        <p:spPr>
          <a:xfrm>
            <a:off x="4043641" y="3356495"/>
            <a:ext cx="682161" cy="682161"/>
          </a:xfrm>
          <a:prstGeom prst="rect">
            <a:avLst/>
          </a:prstGeom>
          <a:solidFill>
            <a:schemeClr val="accent3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23026E-0B7D-DDC0-8C20-C4D91706D113}"/>
              </a:ext>
            </a:extLst>
          </p:cNvPr>
          <p:cNvSpPr/>
          <p:nvPr/>
        </p:nvSpPr>
        <p:spPr>
          <a:xfrm>
            <a:off x="4043641" y="4310285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DCB80-E43E-0C92-1738-6539F6D5FA5C}"/>
              </a:ext>
            </a:extLst>
          </p:cNvPr>
          <p:cNvSpPr txBox="1"/>
          <p:nvPr/>
        </p:nvSpPr>
        <p:spPr>
          <a:xfrm>
            <a:off x="4043641" y="136766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178B0-71DA-6C89-1AE2-1BD6CD803152}"/>
              </a:ext>
            </a:extLst>
          </p:cNvPr>
          <p:cNvSpPr txBox="1"/>
          <p:nvPr/>
        </p:nvSpPr>
        <p:spPr>
          <a:xfrm>
            <a:off x="4043641" y="239444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AA1268-52F8-8796-2852-B0E8EAE81A8E}"/>
              </a:ext>
            </a:extLst>
          </p:cNvPr>
          <p:cNvSpPr txBox="1"/>
          <p:nvPr/>
        </p:nvSpPr>
        <p:spPr>
          <a:xfrm>
            <a:off x="4043641" y="3472971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5B58E9-766A-CD54-28B2-D52D7E31182B}"/>
              </a:ext>
            </a:extLst>
          </p:cNvPr>
          <p:cNvSpPr txBox="1"/>
          <p:nvPr/>
        </p:nvSpPr>
        <p:spPr>
          <a:xfrm>
            <a:off x="4043641" y="4430735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67A35D-1D5E-A466-1ADA-5D74D039A4AD}"/>
              </a:ext>
            </a:extLst>
          </p:cNvPr>
          <p:cNvSpPr txBox="1"/>
          <p:nvPr/>
        </p:nvSpPr>
        <p:spPr>
          <a:xfrm>
            <a:off x="1209782" y="5393222"/>
            <a:ext cx="307776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	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DF068C-311C-022D-0576-D747AD5B6003}"/>
              </a:ext>
            </a:extLst>
          </p:cNvPr>
          <p:cNvSpPr txBox="1"/>
          <p:nvPr/>
        </p:nvSpPr>
        <p:spPr>
          <a:xfrm>
            <a:off x="4831574" y="3414202"/>
            <a:ext cx="2438581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7CE907-82B5-B72A-8BC8-C917BAABF730}"/>
              </a:ext>
            </a:extLst>
          </p:cNvPr>
          <p:cNvSpPr txBox="1"/>
          <p:nvPr/>
        </p:nvSpPr>
        <p:spPr>
          <a:xfrm>
            <a:off x="4743037" y="4328838"/>
            <a:ext cx="502057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A839F3-8004-F534-96DA-039BCD346219}"/>
              </a:ext>
            </a:extLst>
          </p:cNvPr>
          <p:cNvSpPr txBox="1"/>
          <p:nvPr/>
        </p:nvSpPr>
        <p:spPr>
          <a:xfrm>
            <a:off x="4831574" y="5330790"/>
            <a:ext cx="3061357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IN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AND COST ESTIMATION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1D6A98-20F7-D55F-A1BA-AA410A5AED8C}"/>
              </a:ext>
            </a:extLst>
          </p:cNvPr>
          <p:cNvSpPr/>
          <p:nvPr/>
        </p:nvSpPr>
        <p:spPr>
          <a:xfrm>
            <a:off x="411913" y="5330790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27DE75-08C7-BAF1-9675-26089BD69C5D}"/>
              </a:ext>
            </a:extLst>
          </p:cNvPr>
          <p:cNvSpPr/>
          <p:nvPr/>
        </p:nvSpPr>
        <p:spPr>
          <a:xfrm>
            <a:off x="4060877" y="5301169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B3DC96-7480-F0DB-AE3A-54C346701677}"/>
              </a:ext>
            </a:extLst>
          </p:cNvPr>
          <p:cNvSpPr txBox="1"/>
          <p:nvPr/>
        </p:nvSpPr>
        <p:spPr>
          <a:xfrm>
            <a:off x="411913" y="5439316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B2CE3F-39CB-1B19-2258-28258D0EA94F}"/>
              </a:ext>
            </a:extLst>
          </p:cNvPr>
          <p:cNvSpPr txBox="1"/>
          <p:nvPr/>
        </p:nvSpPr>
        <p:spPr>
          <a:xfrm>
            <a:off x="4060877" y="541367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D25053-1882-F6B1-DC8F-CD3967A24D6B}"/>
              </a:ext>
            </a:extLst>
          </p:cNvPr>
          <p:cNvSpPr txBox="1"/>
          <p:nvPr/>
        </p:nvSpPr>
        <p:spPr>
          <a:xfrm>
            <a:off x="1065055" y="4378043"/>
            <a:ext cx="303514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4A059-D633-B57A-8F19-D4EFFAD741DD}"/>
              </a:ext>
            </a:extLst>
          </p:cNvPr>
          <p:cNvSpPr txBox="1"/>
          <p:nvPr/>
        </p:nvSpPr>
        <p:spPr>
          <a:xfrm>
            <a:off x="4717164" y="2373033"/>
            <a:ext cx="315363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F477E04-363B-40C1-88E7-8F10C568F901}"/>
              </a:ext>
            </a:extLst>
          </p:cNvPr>
          <p:cNvCxnSpPr>
            <a:cxnSpLocks/>
            <a:stCxn id="56" idx="0"/>
          </p:cNvCxnSpPr>
          <p:nvPr/>
        </p:nvCxnSpPr>
        <p:spPr>
          <a:xfrm>
            <a:off x="8232123" y="5394077"/>
            <a:ext cx="0" cy="89056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1C5FFCB-1E94-4F3B-9DA5-74A3915D4C64}"/>
              </a:ext>
            </a:extLst>
          </p:cNvPr>
          <p:cNvSpPr/>
          <p:nvPr/>
        </p:nvSpPr>
        <p:spPr>
          <a:xfrm>
            <a:off x="7891042" y="5394077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8BDFCB-19D3-40AA-9150-9AFEE53A8649}"/>
              </a:ext>
            </a:extLst>
          </p:cNvPr>
          <p:cNvSpPr txBox="1"/>
          <p:nvPr/>
        </p:nvSpPr>
        <p:spPr>
          <a:xfrm>
            <a:off x="7891042" y="5514527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78D33F-7F97-458B-BD98-533F4BFA99EE}"/>
              </a:ext>
            </a:extLst>
          </p:cNvPr>
          <p:cNvSpPr txBox="1"/>
          <p:nvPr/>
        </p:nvSpPr>
        <p:spPr>
          <a:xfrm>
            <a:off x="8608052" y="5458017"/>
            <a:ext cx="333816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ko-KR" altLang="en-US" sz="27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16FD32-5CC5-4C2B-953E-30B14415E85D}"/>
              </a:ext>
            </a:extLst>
          </p:cNvPr>
          <p:cNvSpPr txBox="1"/>
          <p:nvPr/>
        </p:nvSpPr>
        <p:spPr>
          <a:xfrm>
            <a:off x="7918197" y="5847032"/>
            <a:ext cx="382520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DLOSUB</a:t>
            </a:r>
          </a:p>
        </p:txBody>
      </p:sp>
      <p:sp>
        <p:nvSpPr>
          <p:cNvPr id="2" name="직사각형 16">
            <a:extLst>
              <a:ext uri="{FF2B5EF4-FFF2-40B4-BE49-F238E27FC236}">
                <a16:creationId xmlns:a16="http://schemas.microsoft.com/office/drawing/2014/main" id="{732DF5DE-3392-3954-0AB1-D4C5E9CC8076}"/>
              </a:ext>
            </a:extLst>
          </p:cNvPr>
          <p:cNvSpPr/>
          <p:nvPr/>
        </p:nvSpPr>
        <p:spPr>
          <a:xfrm>
            <a:off x="931330" y="618512"/>
            <a:ext cx="5948684" cy="1042663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7770F-C604-2C6D-99B0-C219F464D142}"/>
              </a:ext>
            </a:extLst>
          </p:cNvPr>
          <p:cNvSpPr txBox="1"/>
          <p:nvPr/>
        </p:nvSpPr>
        <p:spPr>
          <a:xfrm>
            <a:off x="7712281" y="1438324"/>
            <a:ext cx="4031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land registries face inefficiencies and corruption, while a decentralized system offers accurate and accessible ownership data.</a:t>
            </a:r>
            <a:endParaRPr lang="ko-KR" altLang="en-US" sz="2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1E1CB-0823-13AB-BFE5-EA8C033CB38D}"/>
              </a:ext>
            </a:extLst>
          </p:cNvPr>
          <p:cNvSpPr txBox="1"/>
          <p:nvPr/>
        </p:nvSpPr>
        <p:spPr>
          <a:xfrm>
            <a:off x="931330" y="2516828"/>
            <a:ext cx="3610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ensures secure and transparent land ownership records, minimizing fraud and disputes.</a:t>
            </a:r>
            <a:endParaRPr lang="ko-KR" altLang="en-US" sz="2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7EF04-24EC-02B8-64F4-FAB591119528}"/>
              </a:ext>
            </a:extLst>
          </p:cNvPr>
          <p:cNvSpPr/>
          <p:nvPr/>
        </p:nvSpPr>
        <p:spPr>
          <a:xfrm>
            <a:off x="7556208" y="1726831"/>
            <a:ext cx="122258" cy="1076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DCCCAC-7F85-55C7-2647-FB27E9BBAAF2}"/>
              </a:ext>
            </a:extLst>
          </p:cNvPr>
          <p:cNvSpPr/>
          <p:nvPr/>
        </p:nvSpPr>
        <p:spPr>
          <a:xfrm>
            <a:off x="4389566" y="2796118"/>
            <a:ext cx="122258" cy="1076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hevron 13">
            <a:extLst>
              <a:ext uri="{FF2B5EF4-FFF2-40B4-BE49-F238E27FC236}">
                <a16:creationId xmlns:a16="http://schemas.microsoft.com/office/drawing/2014/main" id="{25E0A7D4-712B-5688-63AF-643C863832D4}"/>
              </a:ext>
            </a:extLst>
          </p:cNvPr>
          <p:cNvSpPr/>
          <p:nvPr/>
        </p:nvSpPr>
        <p:spPr>
          <a:xfrm>
            <a:off x="7051313" y="2069993"/>
            <a:ext cx="292585" cy="3901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hevron 79">
            <a:extLst>
              <a:ext uri="{FF2B5EF4-FFF2-40B4-BE49-F238E27FC236}">
                <a16:creationId xmlns:a16="http://schemas.microsoft.com/office/drawing/2014/main" id="{5F9200AB-A234-14C2-1EC8-0D21302C5A5F}"/>
              </a:ext>
            </a:extLst>
          </p:cNvPr>
          <p:cNvSpPr/>
          <p:nvPr/>
        </p:nvSpPr>
        <p:spPr>
          <a:xfrm rot="10800000">
            <a:off x="4743250" y="3139280"/>
            <a:ext cx="292585" cy="390113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C66367-10E9-5095-5AE8-196926545032}"/>
              </a:ext>
            </a:extLst>
          </p:cNvPr>
          <p:cNvGrpSpPr/>
          <p:nvPr/>
        </p:nvGrpSpPr>
        <p:grpSpPr>
          <a:xfrm>
            <a:off x="4506280" y="1724025"/>
            <a:ext cx="3179442" cy="4526856"/>
            <a:chOff x="348360" y="1332374"/>
            <a:chExt cx="2545698" cy="369087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04A6C1A-E3BF-3D36-8749-257964E23B99}"/>
                </a:ext>
              </a:extLst>
            </p:cNvPr>
            <p:cNvGrpSpPr/>
            <p:nvPr/>
          </p:nvGrpSpPr>
          <p:grpSpPr>
            <a:xfrm>
              <a:off x="348360" y="4335070"/>
              <a:ext cx="2545698" cy="688177"/>
              <a:chOff x="348360" y="4335070"/>
              <a:chExt cx="2545698" cy="688177"/>
            </a:xfrm>
          </p:grpSpPr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3789813A-5977-0002-46A2-DD21E342A262}"/>
                  </a:ext>
                </a:extLst>
              </p:cNvPr>
              <p:cNvSpPr/>
              <p:nvPr/>
            </p:nvSpPr>
            <p:spPr>
              <a:xfrm rot="358729">
                <a:off x="348360" y="4422214"/>
                <a:ext cx="2379133" cy="601033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 7">
                <a:extLst>
                  <a:ext uri="{FF2B5EF4-FFF2-40B4-BE49-F238E27FC236}">
                    <a16:creationId xmlns:a16="http://schemas.microsoft.com/office/drawing/2014/main" id="{9D5D5A5A-3D1C-7F92-3600-390924A0B61E}"/>
                  </a:ext>
                </a:extLst>
              </p:cNvPr>
              <p:cNvSpPr/>
              <p:nvPr/>
            </p:nvSpPr>
            <p:spPr>
              <a:xfrm rot="358729">
                <a:off x="809437" y="4335070"/>
                <a:ext cx="2084621" cy="526631"/>
              </a:xfrm>
              <a:custGeom>
                <a:avLst/>
                <a:gdLst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546076 w 1546076"/>
                  <a:gd name="connsiteY2" fmla="*/ 547777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0 w 1546076"/>
                  <a:gd name="connsiteY0" fmla="*/ 0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0 w 1546076"/>
                  <a:gd name="connsiteY4" fmla="*/ 0 h 547777"/>
                  <a:gd name="connsiteX0" fmla="*/ 311437 w 1546076"/>
                  <a:gd name="connsiteY0" fmla="*/ 120616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311437 w 1546076"/>
                  <a:gd name="connsiteY4" fmla="*/ 120616 h 547777"/>
                  <a:gd name="connsiteX0" fmla="*/ 454636 w 1546076"/>
                  <a:gd name="connsiteY0" fmla="*/ 97957 h 547777"/>
                  <a:gd name="connsiteX1" fmla="*/ 1546076 w 1546076"/>
                  <a:gd name="connsiteY1" fmla="*/ 0 h 547777"/>
                  <a:gd name="connsiteX2" fmla="*/ 1300823 w 1546076"/>
                  <a:gd name="connsiteY2" fmla="*/ 473861 h 547777"/>
                  <a:gd name="connsiteX3" fmla="*/ 0 w 1546076"/>
                  <a:gd name="connsiteY3" fmla="*/ 547777 h 547777"/>
                  <a:gd name="connsiteX4" fmla="*/ 454636 w 1546076"/>
                  <a:gd name="connsiteY4" fmla="*/ 97957 h 547777"/>
                  <a:gd name="connsiteX0" fmla="*/ 454636 w 1714392"/>
                  <a:gd name="connsiteY0" fmla="*/ 100262 h 550082"/>
                  <a:gd name="connsiteX1" fmla="*/ 1714392 w 1714392"/>
                  <a:gd name="connsiteY1" fmla="*/ 0 h 550082"/>
                  <a:gd name="connsiteX2" fmla="*/ 1300823 w 1714392"/>
                  <a:gd name="connsiteY2" fmla="*/ 476166 h 550082"/>
                  <a:gd name="connsiteX3" fmla="*/ 0 w 1714392"/>
                  <a:gd name="connsiteY3" fmla="*/ 550082 h 550082"/>
                  <a:gd name="connsiteX4" fmla="*/ 454636 w 1714392"/>
                  <a:gd name="connsiteY4" fmla="*/ 100262 h 550082"/>
                  <a:gd name="connsiteX0" fmla="*/ 454636 w 1908260"/>
                  <a:gd name="connsiteY0" fmla="*/ 15121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454636 w 1908260"/>
                  <a:gd name="connsiteY4" fmla="*/ 151213 h 601033"/>
                  <a:gd name="connsiteX0" fmla="*/ 675642 w 1908260"/>
                  <a:gd name="connsiteY0" fmla="*/ 66773 h 601033"/>
                  <a:gd name="connsiteX1" fmla="*/ 1908260 w 1908260"/>
                  <a:gd name="connsiteY1" fmla="*/ 0 h 601033"/>
                  <a:gd name="connsiteX2" fmla="*/ 1300823 w 1908260"/>
                  <a:gd name="connsiteY2" fmla="*/ 527117 h 601033"/>
                  <a:gd name="connsiteX3" fmla="*/ 0 w 1908260"/>
                  <a:gd name="connsiteY3" fmla="*/ 601033 h 601033"/>
                  <a:gd name="connsiteX4" fmla="*/ 675642 w 1908260"/>
                  <a:gd name="connsiteY4" fmla="*/ 66773 h 6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260" h="601033">
                    <a:moveTo>
                      <a:pt x="675642" y="66773"/>
                    </a:moveTo>
                    <a:lnTo>
                      <a:pt x="1908260" y="0"/>
                    </a:lnTo>
                    <a:lnTo>
                      <a:pt x="1300823" y="527117"/>
                    </a:lnTo>
                    <a:lnTo>
                      <a:pt x="0" y="601033"/>
                    </a:lnTo>
                    <a:lnTo>
                      <a:pt x="675642" y="66773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F522C6B-12E7-2505-477C-BA9F9CB1ED7F}"/>
                </a:ext>
              </a:extLst>
            </p:cNvPr>
            <p:cNvGrpSpPr/>
            <p:nvPr/>
          </p:nvGrpSpPr>
          <p:grpSpPr>
            <a:xfrm>
              <a:off x="933500" y="1332374"/>
              <a:ext cx="1224136" cy="1743431"/>
              <a:chOff x="1619672" y="1332374"/>
              <a:chExt cx="1224136" cy="174343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09D0C6D-C552-5061-836A-3122A5607E7E}"/>
                  </a:ext>
                </a:extLst>
              </p:cNvPr>
              <p:cNvSpPr/>
              <p:nvPr/>
            </p:nvSpPr>
            <p:spPr>
              <a:xfrm>
                <a:off x="1979712" y="1332374"/>
                <a:ext cx="864096" cy="86409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perspectiveRight">
                  <a:rot lat="21299999" lon="20699968" rev="0"/>
                </a:camera>
                <a:lightRig rig="threePt" dir="t"/>
              </a:scene3d>
              <a:sp3d extrusionH="819150" prstMaterial="flat">
                <a:bevelT w="63500" h="31750"/>
                <a:extrusionClr>
                  <a:schemeClr val="accent4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D178AA1-FFB1-E401-41A5-9F21885A0183}"/>
                  </a:ext>
                </a:extLst>
              </p:cNvPr>
              <p:cNvSpPr/>
              <p:nvPr/>
            </p:nvSpPr>
            <p:spPr>
              <a:xfrm>
                <a:off x="1619672" y="2211709"/>
                <a:ext cx="864096" cy="86409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perspectiveRight">
                  <a:rot lat="0" lon="1499958" rev="0"/>
                </a:camera>
                <a:lightRig rig="threePt" dir="t"/>
              </a:scene3d>
              <a:sp3d extrusionH="819150" prstMaterial="flat">
                <a:bevelT w="38100" h="44450"/>
                <a:extrusionClr>
                  <a:schemeClr val="accent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03C40B-E1B9-4CA0-AB88-4D71D6A5F2B7}"/>
              </a:ext>
            </a:extLst>
          </p:cNvPr>
          <p:cNvGrpSpPr/>
          <p:nvPr/>
        </p:nvGrpSpPr>
        <p:grpSpPr>
          <a:xfrm>
            <a:off x="5181165" y="1801421"/>
            <a:ext cx="1685515" cy="4334795"/>
            <a:chOff x="3736544" y="1720397"/>
            <a:chExt cx="1579250" cy="40615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376356-9907-49A4-9B0B-9A75F630C22C}"/>
                </a:ext>
              </a:extLst>
            </p:cNvPr>
            <p:cNvGrpSpPr/>
            <p:nvPr/>
          </p:nvGrpSpPr>
          <p:grpSpPr>
            <a:xfrm>
              <a:off x="3736544" y="2724048"/>
              <a:ext cx="1579250" cy="1050552"/>
              <a:chOff x="3040927" y="2691643"/>
              <a:chExt cx="2345158" cy="1560051"/>
            </a:xfrm>
          </p:grpSpPr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7628FC7C-F398-4692-9B7E-A1683197E411}"/>
                  </a:ext>
                </a:extLst>
              </p:cNvPr>
              <p:cNvSpPr/>
              <p:nvPr/>
            </p:nvSpPr>
            <p:spPr>
              <a:xfrm rot="2011191">
                <a:off x="3040927" y="2708397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lowchart: Decision 20">
                <a:extLst>
                  <a:ext uri="{FF2B5EF4-FFF2-40B4-BE49-F238E27FC236}">
                    <a16:creationId xmlns:a16="http://schemas.microsoft.com/office/drawing/2014/main" id="{BE2523FC-D116-43F7-ACDE-1B89764DED55}"/>
                  </a:ext>
                </a:extLst>
              </p:cNvPr>
              <p:cNvSpPr/>
              <p:nvPr/>
            </p:nvSpPr>
            <p:spPr>
              <a:xfrm rot="2011191">
                <a:off x="3351518" y="342862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lowchart: Decision 21">
                <a:extLst>
                  <a:ext uri="{FF2B5EF4-FFF2-40B4-BE49-F238E27FC236}">
                    <a16:creationId xmlns:a16="http://schemas.microsoft.com/office/drawing/2014/main" id="{ECC77CFD-7D39-4E9C-B526-7CC70F45281C}"/>
                  </a:ext>
                </a:extLst>
              </p:cNvPr>
              <p:cNvSpPr/>
              <p:nvPr/>
            </p:nvSpPr>
            <p:spPr>
              <a:xfrm rot="2011191">
                <a:off x="3831275" y="2691643"/>
                <a:ext cx="1228464" cy="823071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lowchart: Decision 22">
                <a:extLst>
                  <a:ext uri="{FF2B5EF4-FFF2-40B4-BE49-F238E27FC236}">
                    <a16:creationId xmlns:a16="http://schemas.microsoft.com/office/drawing/2014/main" id="{989DB3E8-0A5B-4141-870B-ECED6813B0EE}"/>
                  </a:ext>
                </a:extLst>
              </p:cNvPr>
              <p:cNvSpPr/>
              <p:nvPr/>
            </p:nvSpPr>
            <p:spPr>
              <a:xfrm rot="2011191">
                <a:off x="4157621" y="341744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57BED3-2E15-46E2-B8D6-989364DEED6F}"/>
                </a:ext>
              </a:extLst>
            </p:cNvPr>
            <p:cNvGrpSpPr/>
            <p:nvPr/>
          </p:nvGrpSpPr>
          <p:grpSpPr>
            <a:xfrm flipH="1">
              <a:off x="3736544" y="1720397"/>
              <a:ext cx="1564483" cy="1043162"/>
              <a:chOff x="4572358" y="1979116"/>
              <a:chExt cx="2323229" cy="1549077"/>
            </a:xfrm>
          </p:grpSpPr>
          <p:sp>
            <p:nvSpPr>
              <p:cNvPr id="16" name="Flowchart: Decision 15">
                <a:extLst>
                  <a:ext uri="{FF2B5EF4-FFF2-40B4-BE49-F238E27FC236}">
                    <a16:creationId xmlns:a16="http://schemas.microsoft.com/office/drawing/2014/main" id="{5B26C4B3-CB73-4B25-8886-42F6E8380A35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9E942509-38F9-46B8-B738-CEE8A322AD7E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B598D879-B146-4017-820D-3FE116697041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BDD93F75-E20E-481A-8298-11EC3589671A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951961-DBF8-4A43-AB48-1BEE0DE91F2E}"/>
                </a:ext>
              </a:extLst>
            </p:cNvPr>
            <p:cNvGrpSpPr/>
            <p:nvPr/>
          </p:nvGrpSpPr>
          <p:grpSpPr>
            <a:xfrm flipH="1">
              <a:off x="3736544" y="3735089"/>
              <a:ext cx="1564483" cy="1043162"/>
              <a:chOff x="4572358" y="1979116"/>
              <a:chExt cx="2323229" cy="1549077"/>
            </a:xfrm>
          </p:grpSpPr>
          <p:sp>
            <p:nvSpPr>
              <p:cNvPr id="12" name="Flowchart: Decision 11">
                <a:extLst>
                  <a:ext uri="{FF2B5EF4-FFF2-40B4-BE49-F238E27FC236}">
                    <a16:creationId xmlns:a16="http://schemas.microsoft.com/office/drawing/2014/main" id="{26E4D1EB-B62D-499E-9461-C479DF82CFD9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2A65FC57-072E-4BB2-AD33-CC0FC31739F3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Flowchart: Decision 13">
                <a:extLst>
                  <a:ext uri="{FF2B5EF4-FFF2-40B4-BE49-F238E27FC236}">
                    <a16:creationId xmlns:a16="http://schemas.microsoft.com/office/drawing/2014/main" id="{AB51E0B7-1FAF-4A1A-83D8-E223D65A20CE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Flowchart: Decision 14">
                <a:extLst>
                  <a:ext uri="{FF2B5EF4-FFF2-40B4-BE49-F238E27FC236}">
                    <a16:creationId xmlns:a16="http://schemas.microsoft.com/office/drawing/2014/main" id="{C43D15A5-EF8E-47E8-A49E-3BAD7B9A0E51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3722D1-17E3-445B-A0E5-22384D96C4B4}"/>
                </a:ext>
              </a:extLst>
            </p:cNvPr>
            <p:cNvGrpSpPr/>
            <p:nvPr/>
          </p:nvGrpSpPr>
          <p:grpSpPr>
            <a:xfrm>
              <a:off x="3736544" y="4738739"/>
              <a:ext cx="1564483" cy="1043162"/>
              <a:chOff x="4572358" y="1979116"/>
              <a:chExt cx="2323229" cy="1549077"/>
            </a:xfrm>
          </p:grpSpPr>
          <p:sp>
            <p:nvSpPr>
              <p:cNvPr id="8" name="Flowchart: Decision 7">
                <a:extLst>
                  <a:ext uri="{FF2B5EF4-FFF2-40B4-BE49-F238E27FC236}">
                    <a16:creationId xmlns:a16="http://schemas.microsoft.com/office/drawing/2014/main" id="{23B4C5C6-96D1-44F5-8055-0370CE0147CD}"/>
                  </a:ext>
                </a:extLst>
              </p:cNvPr>
              <p:cNvSpPr/>
              <p:nvPr/>
            </p:nvSpPr>
            <p:spPr>
              <a:xfrm rot="2011191">
                <a:off x="4572358" y="1984896"/>
                <a:ext cx="1228464" cy="823071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Flowchart: Decision 8">
                <a:extLst>
                  <a:ext uri="{FF2B5EF4-FFF2-40B4-BE49-F238E27FC236}">
                    <a16:creationId xmlns:a16="http://schemas.microsoft.com/office/drawing/2014/main" id="{1709B107-1ADA-41A7-A242-ECD24D1D4B4D}"/>
                  </a:ext>
                </a:extLst>
              </p:cNvPr>
              <p:cNvSpPr/>
              <p:nvPr/>
            </p:nvSpPr>
            <p:spPr>
              <a:xfrm rot="2011191">
                <a:off x="4875117" y="2705122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lowchart: Decision 9">
                <a:extLst>
                  <a:ext uri="{FF2B5EF4-FFF2-40B4-BE49-F238E27FC236}">
                    <a16:creationId xmlns:a16="http://schemas.microsoft.com/office/drawing/2014/main" id="{DA82BA05-DAC1-45B3-A394-0AFB4C841BA3}"/>
                  </a:ext>
                </a:extLst>
              </p:cNvPr>
              <p:cNvSpPr/>
              <p:nvPr/>
            </p:nvSpPr>
            <p:spPr>
              <a:xfrm rot="2011191">
                <a:off x="5359815" y="1979116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Flowchart: Decision 10">
                <a:extLst>
                  <a:ext uri="{FF2B5EF4-FFF2-40B4-BE49-F238E27FC236}">
                    <a16:creationId xmlns:a16="http://schemas.microsoft.com/office/drawing/2014/main" id="{CB9C61CF-FE7E-4AF4-B1D4-DEC58A37DC7C}"/>
                  </a:ext>
                </a:extLst>
              </p:cNvPr>
              <p:cNvSpPr/>
              <p:nvPr/>
            </p:nvSpPr>
            <p:spPr>
              <a:xfrm rot="2011191">
                <a:off x="5667123" y="2705120"/>
                <a:ext cx="1228464" cy="82307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7E5226-8323-40D7-A47E-D9DF35A5AFB2}"/>
              </a:ext>
            </a:extLst>
          </p:cNvPr>
          <p:cNvGrpSpPr/>
          <p:nvPr/>
        </p:nvGrpSpPr>
        <p:grpSpPr>
          <a:xfrm>
            <a:off x="7185104" y="1925760"/>
            <a:ext cx="4121771" cy="1600438"/>
            <a:chOff x="3017859" y="4283314"/>
            <a:chExt cx="1886852" cy="16004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C2C0FC-02A1-4F33-B84A-B1E764412815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Existing land registries frequently lack transparency, making it difficult for individuals to verify ownership and access land records, which can lead to disputes and mistrust among stakeholders.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818B2-F9AB-4225-A3EB-3B6FE580953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Lack of Transparency and Accessibility</a:t>
              </a:r>
              <a:endParaRPr lang="ko-KR" alt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3BD0E8-2682-4A4F-A211-E08922A02A82}"/>
              </a:ext>
            </a:extLst>
          </p:cNvPr>
          <p:cNvGrpSpPr/>
          <p:nvPr/>
        </p:nvGrpSpPr>
        <p:grpSpPr>
          <a:xfrm>
            <a:off x="7163838" y="4028941"/>
            <a:ext cx="4372767" cy="1903718"/>
            <a:chOff x="3017859" y="4226255"/>
            <a:chExt cx="2001752" cy="19037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580046-CCF2-4A84-A0CB-A7D626D39F01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involvement of intermediaries, such as brokers and notaries, increases transaction costs and complicates the land transfer process, making it less accessible for individuals, especially those from marginalized communities.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9E098F-1441-4D9C-9BE0-FF3505CB5C05}"/>
                </a:ext>
              </a:extLst>
            </p:cNvPr>
            <p:cNvSpPr txBox="1"/>
            <p:nvPr/>
          </p:nvSpPr>
          <p:spPr>
            <a:xfrm>
              <a:off x="3148799" y="4226255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Transaction Costs</a:t>
              </a:r>
              <a:endParaRPr lang="ko-KR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FE959B-63B3-48F9-834D-D42D9D133B8A}"/>
              </a:ext>
            </a:extLst>
          </p:cNvPr>
          <p:cNvGrpSpPr/>
          <p:nvPr/>
        </p:nvGrpSpPr>
        <p:grpSpPr>
          <a:xfrm>
            <a:off x="721735" y="3005880"/>
            <a:ext cx="4175329" cy="1354217"/>
            <a:chOff x="3017859" y="4283314"/>
            <a:chExt cx="1890849" cy="135421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8318F2-ED14-4D17-95FE-2961352DA1C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Traditional land registration systems are vulnerable to fraudulent activities, including document forgery and unauthorized alterations of ownership records.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D75F56-0D61-4FC3-B11A-5DCBDF1C154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Fraud and Manipulation</a:t>
              </a:r>
              <a:endParaRPr lang="ko-KR" altLang="en-US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D373CF-419B-40A0-B6C2-3E53C31D6CC3}"/>
              </a:ext>
            </a:extLst>
          </p:cNvPr>
          <p:cNvGrpSpPr/>
          <p:nvPr/>
        </p:nvGrpSpPr>
        <p:grpSpPr>
          <a:xfrm>
            <a:off x="753634" y="5166120"/>
            <a:ext cx="4175329" cy="1107996"/>
            <a:chOff x="3017859" y="4283314"/>
            <a:chExt cx="1890849" cy="11079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110900-EAD8-42D4-8276-1CC03F50E6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way products move lacks strong checks, making it easier for fake goods to spread, risking safety and brand trust.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48A1BD-E014-4400-909F-AE3AE7A497D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Inefficiencies in Registration Process</a:t>
              </a:r>
              <a:endParaRPr lang="ko-KR" alt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1" name="Graphic 40" descr="Dollar with solid fill">
            <a:extLst>
              <a:ext uri="{FF2B5EF4-FFF2-40B4-BE49-F238E27FC236}">
                <a16:creationId xmlns:a16="http://schemas.microsoft.com/office/drawing/2014/main" id="{BCA77559-EEBB-CC13-FD0C-EE0A22029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7753" y="3912515"/>
            <a:ext cx="551859" cy="551859"/>
          </a:xfrm>
          <a:prstGeom prst="rect">
            <a:avLst/>
          </a:prstGeom>
        </p:spPr>
      </p:pic>
      <p:pic>
        <p:nvPicPr>
          <p:cNvPr id="48" name="Graphic 47" descr="Jail Break outline">
            <a:extLst>
              <a:ext uri="{FF2B5EF4-FFF2-40B4-BE49-F238E27FC236}">
                <a16:creationId xmlns:a16="http://schemas.microsoft.com/office/drawing/2014/main" id="{815B2ECA-B526-C312-F519-A7079E9F4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5104" y="1243318"/>
            <a:ext cx="914400" cy="914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2A9928E-C4DB-1C92-8044-EA09F88F4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887" y="2233594"/>
            <a:ext cx="820452" cy="8204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972F7E-2765-DDB3-E653-514F32650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604" y="4534504"/>
            <a:ext cx="738025" cy="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C4A58B-7EBE-45E6-A5D8-602EBF410DD4}"/>
              </a:ext>
            </a:extLst>
          </p:cNvPr>
          <p:cNvSpPr/>
          <p:nvPr/>
        </p:nvSpPr>
        <p:spPr>
          <a:xfrm>
            <a:off x="2854685" y="1999488"/>
            <a:ext cx="2023719" cy="79131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B8E895-D9F5-41AB-9B49-E314AA5A30A7}"/>
              </a:ext>
            </a:extLst>
          </p:cNvPr>
          <p:cNvSpPr txBox="1"/>
          <p:nvPr/>
        </p:nvSpPr>
        <p:spPr>
          <a:xfrm>
            <a:off x="2786810" y="2064869"/>
            <a:ext cx="218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Elimination of Duplicate Claims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B54EC7-DAFA-4BCD-B1DC-00C4186C4E4C}"/>
              </a:ext>
            </a:extLst>
          </p:cNvPr>
          <p:cNvSpPr txBox="1"/>
          <p:nvPr/>
        </p:nvSpPr>
        <p:spPr>
          <a:xfrm>
            <a:off x="2114884" y="3052568"/>
            <a:ext cx="3241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duplicate claims and ensure secure ownership with cryptographic authentication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9514608-1231-4BD5-8331-4E61FEFD79A0}"/>
              </a:ext>
            </a:extLst>
          </p:cNvPr>
          <p:cNvGrpSpPr/>
          <p:nvPr/>
        </p:nvGrpSpPr>
        <p:grpSpPr>
          <a:xfrm rot="10800000">
            <a:off x="1468742" y="1962720"/>
            <a:ext cx="1457705" cy="791313"/>
            <a:chOff x="-5096" y="2714130"/>
            <a:chExt cx="1189372" cy="436028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CB333F6-EA09-32CA-7638-10825D31D906}"/>
                </a:ext>
              </a:extLst>
            </p:cNvPr>
            <p:cNvSpPr/>
            <p:nvPr/>
          </p:nvSpPr>
          <p:spPr>
            <a:xfrm>
              <a:off x="123162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9DFBDF92-59C5-6D9E-B24C-62E387D6071D}"/>
                </a:ext>
              </a:extLst>
            </p:cNvPr>
            <p:cNvSpPr/>
            <p:nvPr/>
          </p:nvSpPr>
          <p:spPr>
            <a:xfrm>
              <a:off x="518532" y="2864608"/>
              <a:ext cx="665744" cy="1296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EC02018-323F-05DD-82C4-49C553448B9C}"/>
                </a:ext>
              </a:extLst>
            </p:cNvPr>
            <p:cNvSpPr/>
            <p:nvPr/>
          </p:nvSpPr>
          <p:spPr>
            <a:xfrm>
              <a:off x="-5096" y="2867306"/>
              <a:ext cx="398632" cy="129676"/>
            </a:xfrm>
            <a:custGeom>
              <a:avLst/>
              <a:gdLst>
                <a:gd name="connsiteX0" fmla="*/ 0 w 398632"/>
                <a:gd name="connsiteY0" fmla="*/ 0 h 129676"/>
                <a:gd name="connsiteX1" fmla="*/ 333794 w 398632"/>
                <a:gd name="connsiteY1" fmla="*/ 0 h 129676"/>
                <a:gd name="connsiteX2" fmla="*/ 398632 w 398632"/>
                <a:gd name="connsiteY2" fmla="*/ 64838 h 129676"/>
                <a:gd name="connsiteX3" fmla="*/ 333794 w 398632"/>
                <a:gd name="connsiteY3" fmla="*/ 129676 h 129676"/>
                <a:gd name="connsiteX4" fmla="*/ 0 w 398632"/>
                <a:gd name="connsiteY4" fmla="*/ 129676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32" h="129676">
                  <a:moveTo>
                    <a:pt x="0" y="0"/>
                  </a:moveTo>
                  <a:lnTo>
                    <a:pt x="333794" y="0"/>
                  </a:lnTo>
                  <a:cubicBezTo>
                    <a:pt x="369603" y="0"/>
                    <a:pt x="398632" y="29029"/>
                    <a:pt x="398632" y="64838"/>
                  </a:cubicBezTo>
                  <a:cubicBezTo>
                    <a:pt x="398632" y="100647"/>
                    <a:pt x="369603" y="129676"/>
                    <a:pt x="333794" y="129676"/>
                  </a:cubicBezTo>
                  <a:lnTo>
                    <a:pt x="0" y="129676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DD3957-A9D3-0AD0-F627-096A2415311A}"/>
              </a:ext>
            </a:extLst>
          </p:cNvPr>
          <p:cNvGrpSpPr/>
          <p:nvPr/>
        </p:nvGrpSpPr>
        <p:grpSpPr>
          <a:xfrm>
            <a:off x="4867409" y="1978372"/>
            <a:ext cx="973136" cy="791313"/>
            <a:chOff x="-5096" y="2714130"/>
            <a:chExt cx="794002" cy="4360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926811B-3624-5CD2-8E62-F24FC58E11CB}"/>
                </a:ext>
              </a:extLst>
            </p:cNvPr>
            <p:cNvSpPr/>
            <p:nvPr/>
          </p:nvSpPr>
          <p:spPr>
            <a:xfrm>
              <a:off x="123162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1B4242-AA3D-7F4F-2ED4-6DD24EC2524B}"/>
                </a:ext>
              </a:extLst>
            </p:cNvPr>
            <p:cNvSpPr/>
            <p:nvPr/>
          </p:nvSpPr>
          <p:spPr>
            <a:xfrm>
              <a:off x="-5096" y="2867306"/>
              <a:ext cx="398632" cy="129676"/>
            </a:xfrm>
            <a:custGeom>
              <a:avLst/>
              <a:gdLst>
                <a:gd name="connsiteX0" fmla="*/ 0 w 398632"/>
                <a:gd name="connsiteY0" fmla="*/ 0 h 129676"/>
                <a:gd name="connsiteX1" fmla="*/ 333794 w 398632"/>
                <a:gd name="connsiteY1" fmla="*/ 0 h 129676"/>
                <a:gd name="connsiteX2" fmla="*/ 398632 w 398632"/>
                <a:gd name="connsiteY2" fmla="*/ 64838 h 129676"/>
                <a:gd name="connsiteX3" fmla="*/ 333794 w 398632"/>
                <a:gd name="connsiteY3" fmla="*/ 129676 h 129676"/>
                <a:gd name="connsiteX4" fmla="*/ 0 w 398632"/>
                <a:gd name="connsiteY4" fmla="*/ 129676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32" h="129676">
                  <a:moveTo>
                    <a:pt x="0" y="0"/>
                  </a:moveTo>
                  <a:lnTo>
                    <a:pt x="333794" y="0"/>
                  </a:lnTo>
                  <a:cubicBezTo>
                    <a:pt x="369603" y="0"/>
                    <a:pt x="398632" y="29029"/>
                    <a:pt x="398632" y="64838"/>
                  </a:cubicBezTo>
                  <a:cubicBezTo>
                    <a:pt x="398632" y="100647"/>
                    <a:pt x="369603" y="129676"/>
                    <a:pt x="333794" y="129676"/>
                  </a:cubicBezTo>
                  <a:lnTo>
                    <a:pt x="0" y="129676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1BE4A82-518D-E997-FD99-CA05020C2F34}"/>
              </a:ext>
            </a:extLst>
          </p:cNvPr>
          <p:cNvSpPr/>
          <p:nvPr/>
        </p:nvSpPr>
        <p:spPr>
          <a:xfrm rot="10800000">
            <a:off x="5612880" y="2250874"/>
            <a:ext cx="488567" cy="235338"/>
          </a:xfrm>
          <a:custGeom>
            <a:avLst/>
            <a:gdLst>
              <a:gd name="connsiteX0" fmla="*/ 0 w 398632"/>
              <a:gd name="connsiteY0" fmla="*/ 0 h 129676"/>
              <a:gd name="connsiteX1" fmla="*/ 333794 w 398632"/>
              <a:gd name="connsiteY1" fmla="*/ 0 h 129676"/>
              <a:gd name="connsiteX2" fmla="*/ 398632 w 398632"/>
              <a:gd name="connsiteY2" fmla="*/ 64838 h 129676"/>
              <a:gd name="connsiteX3" fmla="*/ 333794 w 398632"/>
              <a:gd name="connsiteY3" fmla="*/ 129676 h 129676"/>
              <a:gd name="connsiteX4" fmla="*/ 0 w 398632"/>
              <a:gd name="connsiteY4" fmla="*/ 129676 h 12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632" h="129676">
                <a:moveTo>
                  <a:pt x="0" y="0"/>
                </a:moveTo>
                <a:lnTo>
                  <a:pt x="333794" y="0"/>
                </a:lnTo>
                <a:cubicBezTo>
                  <a:pt x="369603" y="0"/>
                  <a:pt x="398632" y="29029"/>
                  <a:pt x="398632" y="64838"/>
                </a:cubicBezTo>
                <a:cubicBezTo>
                  <a:pt x="398632" y="100647"/>
                  <a:pt x="369603" y="129676"/>
                  <a:pt x="333794" y="129676"/>
                </a:cubicBezTo>
                <a:lnTo>
                  <a:pt x="0" y="129676"/>
                </a:lnTo>
                <a:close/>
              </a:path>
            </a:pathLst>
          </a:custGeom>
          <a:solidFill>
            <a:schemeClr val="accent4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835B17F-C9EC-5006-6E1F-75F18AD3999B}"/>
              </a:ext>
            </a:extLst>
          </p:cNvPr>
          <p:cNvSpPr/>
          <p:nvPr/>
        </p:nvSpPr>
        <p:spPr>
          <a:xfrm>
            <a:off x="6114434" y="1967703"/>
            <a:ext cx="2250999" cy="79131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BD4A635-8E24-95A8-452F-1EFFA9FAC0A5}"/>
              </a:ext>
            </a:extLst>
          </p:cNvPr>
          <p:cNvSpPr txBox="1"/>
          <p:nvPr/>
        </p:nvSpPr>
        <p:spPr>
          <a:xfrm>
            <a:off x="6106563" y="2040193"/>
            <a:ext cx="219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and Immutability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4B6E40A-A0F9-F14F-7B82-086B3FC8E7E0}"/>
              </a:ext>
            </a:extLst>
          </p:cNvPr>
          <p:cNvGrpSpPr/>
          <p:nvPr/>
        </p:nvGrpSpPr>
        <p:grpSpPr>
          <a:xfrm>
            <a:off x="8305842" y="1997275"/>
            <a:ext cx="1457705" cy="791313"/>
            <a:chOff x="-5096" y="2714130"/>
            <a:chExt cx="1189372" cy="436028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2F25484-6C05-3C0E-AEA3-CB2FF601A0C7}"/>
                </a:ext>
              </a:extLst>
            </p:cNvPr>
            <p:cNvSpPr/>
            <p:nvPr/>
          </p:nvSpPr>
          <p:spPr>
            <a:xfrm>
              <a:off x="123162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9231DC09-8DF5-D2E9-6558-4BF2AB44C046}"/>
                </a:ext>
              </a:extLst>
            </p:cNvPr>
            <p:cNvSpPr/>
            <p:nvPr/>
          </p:nvSpPr>
          <p:spPr>
            <a:xfrm>
              <a:off x="518532" y="2864608"/>
              <a:ext cx="665744" cy="1296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788B43A-8CA3-FDF1-CC3A-15FE44AAD217}"/>
                </a:ext>
              </a:extLst>
            </p:cNvPr>
            <p:cNvSpPr/>
            <p:nvPr/>
          </p:nvSpPr>
          <p:spPr>
            <a:xfrm>
              <a:off x="-5096" y="2867306"/>
              <a:ext cx="398632" cy="129676"/>
            </a:xfrm>
            <a:custGeom>
              <a:avLst/>
              <a:gdLst>
                <a:gd name="connsiteX0" fmla="*/ 0 w 398632"/>
                <a:gd name="connsiteY0" fmla="*/ 0 h 129676"/>
                <a:gd name="connsiteX1" fmla="*/ 333794 w 398632"/>
                <a:gd name="connsiteY1" fmla="*/ 0 h 129676"/>
                <a:gd name="connsiteX2" fmla="*/ 398632 w 398632"/>
                <a:gd name="connsiteY2" fmla="*/ 64838 h 129676"/>
                <a:gd name="connsiteX3" fmla="*/ 333794 w 398632"/>
                <a:gd name="connsiteY3" fmla="*/ 129676 h 129676"/>
                <a:gd name="connsiteX4" fmla="*/ 0 w 398632"/>
                <a:gd name="connsiteY4" fmla="*/ 129676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32" h="129676">
                  <a:moveTo>
                    <a:pt x="0" y="0"/>
                  </a:moveTo>
                  <a:lnTo>
                    <a:pt x="333794" y="0"/>
                  </a:lnTo>
                  <a:cubicBezTo>
                    <a:pt x="369603" y="0"/>
                    <a:pt x="398632" y="29029"/>
                    <a:pt x="398632" y="64838"/>
                  </a:cubicBezTo>
                  <a:cubicBezTo>
                    <a:pt x="398632" y="100647"/>
                    <a:pt x="369603" y="129676"/>
                    <a:pt x="333794" y="129676"/>
                  </a:cubicBezTo>
                  <a:lnTo>
                    <a:pt x="0" y="129676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18077BA-C31D-ACE2-9D0A-DDF222F6E23E}"/>
              </a:ext>
            </a:extLst>
          </p:cNvPr>
          <p:cNvSpPr txBox="1"/>
          <p:nvPr/>
        </p:nvSpPr>
        <p:spPr>
          <a:xfrm>
            <a:off x="6099328" y="3013501"/>
            <a:ext cx="3664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tamper-proof and publicly verifiable land ownership records using blockchain. 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C42289-597D-4F0B-BCDE-0BCA74804C7E}"/>
              </a:ext>
            </a:extLst>
          </p:cNvPr>
          <p:cNvGrpSpPr/>
          <p:nvPr/>
        </p:nvGrpSpPr>
        <p:grpSpPr>
          <a:xfrm flipH="1">
            <a:off x="3561328" y="1867960"/>
            <a:ext cx="3048478" cy="475870"/>
            <a:chOff x="2153502" y="2017026"/>
            <a:chExt cx="2286358" cy="376921"/>
          </a:xfrm>
        </p:grpSpPr>
        <p:sp>
          <p:nvSpPr>
            <p:cNvPr id="3" name="Rectangle 9">
              <a:extLst>
                <a:ext uri="{FF2B5EF4-FFF2-40B4-BE49-F238E27FC236}">
                  <a16:creationId xmlns:a16="http://schemas.microsoft.com/office/drawing/2014/main" id="{A14A2BD6-7A2E-4131-A476-E28D544D6217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C8C0DB0D-8FEE-4DC8-AF84-198CFE503B9C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E6333-98FD-4F19-B1BE-9A2673B08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83327C67-8935-4FD7-870B-4A26EBDCE2DC}"/>
              </a:ext>
            </a:extLst>
          </p:cNvPr>
          <p:cNvSpPr txBox="1">
            <a:spLocks/>
          </p:cNvSpPr>
          <p:nvPr/>
        </p:nvSpPr>
        <p:spPr>
          <a:xfrm>
            <a:off x="3561750" y="1888997"/>
            <a:ext cx="2879999" cy="34627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Transparent Land Registry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7C2772-3BF4-4EF8-B2E4-61037B9B55A2}"/>
              </a:ext>
            </a:extLst>
          </p:cNvPr>
          <p:cNvSpPr txBox="1"/>
          <p:nvPr/>
        </p:nvSpPr>
        <p:spPr>
          <a:xfrm>
            <a:off x="3734989" y="2254738"/>
            <a:ext cx="781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secure and tamper-proof platform for managing land ownership records, reducing disputes and fraud.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Blockchain? | Bernard Marr">
            <a:extLst>
              <a:ext uri="{FF2B5EF4-FFF2-40B4-BE49-F238E27FC236}">
                <a16:creationId xmlns:a16="http://schemas.microsoft.com/office/drawing/2014/main" id="{1C8DF6CA-5CB0-F1DF-AF44-30C597C0FA0E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9" r="2736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26A70A-C78C-3E29-70F7-F8328C3D5D56}"/>
              </a:ext>
            </a:extLst>
          </p:cNvPr>
          <p:cNvGrpSpPr/>
          <p:nvPr/>
        </p:nvGrpSpPr>
        <p:grpSpPr>
          <a:xfrm flipH="1">
            <a:off x="3567947" y="2871035"/>
            <a:ext cx="3048478" cy="475870"/>
            <a:chOff x="2153502" y="2017026"/>
            <a:chExt cx="2286358" cy="376921"/>
          </a:xfrm>
        </p:grpSpPr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1B5F41D7-B500-E647-4247-457F588BDB23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270102BC-105C-8E3B-CFC8-2B639CDAB7D5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BDA983DA-DBF9-A0BC-A2CC-06508E3D5A75}"/>
              </a:ext>
            </a:extLst>
          </p:cNvPr>
          <p:cNvSpPr txBox="1">
            <a:spLocks/>
          </p:cNvSpPr>
          <p:nvPr/>
        </p:nvSpPr>
        <p:spPr>
          <a:xfrm>
            <a:off x="3794704" y="2866286"/>
            <a:ext cx="2525885" cy="373144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Transactions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9248FC-F33D-43CA-8957-8B781D47F30B}"/>
              </a:ext>
            </a:extLst>
          </p:cNvPr>
          <p:cNvSpPr txBox="1"/>
          <p:nvPr/>
        </p:nvSpPr>
        <p:spPr>
          <a:xfrm>
            <a:off x="3715554" y="3276596"/>
            <a:ext cx="781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smart contracts to streamline property transactions, eliminating intermediaries and cutting costs.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E5A458-703E-152B-894A-AA184C823908}"/>
              </a:ext>
            </a:extLst>
          </p:cNvPr>
          <p:cNvGrpSpPr/>
          <p:nvPr/>
        </p:nvGrpSpPr>
        <p:grpSpPr>
          <a:xfrm flipH="1">
            <a:off x="3574566" y="3870449"/>
            <a:ext cx="3048478" cy="475870"/>
            <a:chOff x="2153502" y="2017026"/>
            <a:chExt cx="2286358" cy="376921"/>
          </a:xfrm>
        </p:grpSpPr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488BA2C2-BBAF-4453-07DE-DF12E64D9F8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0EFE2635-EB68-9AF1-9F87-9E22FECDB538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D6614FF5-5508-E7C8-4FB9-580424761B0E}"/>
              </a:ext>
            </a:extLst>
          </p:cNvPr>
          <p:cNvSpPr txBox="1">
            <a:spLocks/>
          </p:cNvSpPr>
          <p:nvPr/>
        </p:nvSpPr>
        <p:spPr>
          <a:xfrm>
            <a:off x="3801323" y="3865700"/>
            <a:ext cx="2659862" cy="36364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Tax Collection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F08A93-46FE-3D55-28A8-57ACDBB2512A}"/>
              </a:ext>
            </a:extLst>
          </p:cNvPr>
          <p:cNvSpPr txBox="1"/>
          <p:nvPr/>
        </p:nvSpPr>
        <p:spPr>
          <a:xfrm>
            <a:off x="3801323" y="4291176"/>
            <a:ext cx="781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accurate real-time calculation and collection of taxes and fees, minimizing evasion and errors.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89A3D8-23B8-F3C0-03EC-29E9F605A8F5}"/>
              </a:ext>
            </a:extLst>
          </p:cNvPr>
          <p:cNvGrpSpPr/>
          <p:nvPr/>
        </p:nvGrpSpPr>
        <p:grpSpPr>
          <a:xfrm flipH="1">
            <a:off x="3555131" y="4969004"/>
            <a:ext cx="3048478" cy="475870"/>
            <a:chOff x="2153502" y="2017026"/>
            <a:chExt cx="2286358" cy="376921"/>
          </a:xfrm>
        </p:grpSpPr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F3CE6FF6-4A9E-4F0F-B301-80A6E86B1847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4BC0797B-7690-C921-BEF6-15E4AE7B8B8F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B1E3F7AA-8277-1EF3-613E-4EF00924261D}"/>
              </a:ext>
            </a:extLst>
          </p:cNvPr>
          <p:cNvSpPr txBox="1">
            <a:spLocks/>
          </p:cNvSpPr>
          <p:nvPr/>
        </p:nvSpPr>
        <p:spPr>
          <a:xfrm>
            <a:off x="3781888" y="4964255"/>
            <a:ext cx="2659862" cy="36364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Resilience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26F2F8-C3A0-C701-9C65-BEFD8C3023C8}"/>
              </a:ext>
            </a:extLst>
          </p:cNvPr>
          <p:cNvSpPr txBox="1"/>
          <p:nvPr/>
        </p:nvSpPr>
        <p:spPr>
          <a:xfrm>
            <a:off x="3781888" y="5426497"/>
            <a:ext cx="781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land records remain accessible and intact through decentralized storage, even during disasters or cyberattacks.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0">
            <a:extLst>
              <a:ext uri="{FF2B5EF4-FFF2-40B4-BE49-F238E27FC236}">
                <a16:creationId xmlns:a16="http://schemas.microsoft.com/office/drawing/2014/main" id="{8455F71B-2E0A-4909-999E-8222BB9CC441}"/>
              </a:ext>
            </a:extLst>
          </p:cNvPr>
          <p:cNvGrpSpPr/>
          <p:nvPr/>
        </p:nvGrpSpPr>
        <p:grpSpPr>
          <a:xfrm>
            <a:off x="936175" y="1924510"/>
            <a:ext cx="3259375" cy="4206196"/>
            <a:chOff x="445712" y="1449040"/>
            <a:chExt cx="2113018" cy="3924176"/>
          </a:xfrm>
        </p:grpSpPr>
        <p:sp>
          <p:nvSpPr>
            <p:cNvPr id="36" name="Rounded Rectangle 21">
              <a:extLst>
                <a:ext uri="{FF2B5EF4-FFF2-40B4-BE49-F238E27FC236}">
                  <a16:creationId xmlns:a16="http://schemas.microsoft.com/office/drawing/2014/main" id="{8C0358E2-5A8E-4C8B-8E80-5AD2F2ACB97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C6233278-5B23-4605-BC76-D0C32D31FD3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8" name="Group 23">
              <a:extLst>
                <a:ext uri="{FF2B5EF4-FFF2-40B4-BE49-F238E27FC236}">
                  <a16:creationId xmlns:a16="http://schemas.microsoft.com/office/drawing/2014/main" id="{C180C2F6-112B-44E0-82E6-8B960A0C680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9" name="Oval 24">
                <a:extLst>
                  <a:ext uri="{FF2B5EF4-FFF2-40B4-BE49-F238E27FC236}">
                    <a16:creationId xmlns:a16="http://schemas.microsoft.com/office/drawing/2014/main" id="{0DB06920-53BC-4AD6-BC96-40A6577599D8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ounded Rectangle 25">
                <a:extLst>
                  <a:ext uri="{FF2B5EF4-FFF2-40B4-BE49-F238E27FC236}">
                    <a16:creationId xmlns:a16="http://schemas.microsoft.com/office/drawing/2014/main" id="{1DBFE262-2875-40C6-B9AF-81BACD047FB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Pentagon 40">
            <a:extLst>
              <a:ext uri="{FF2B5EF4-FFF2-40B4-BE49-F238E27FC236}">
                <a16:creationId xmlns:a16="http://schemas.microsoft.com/office/drawing/2014/main" id="{462CED69-EF7D-4F2F-B2E7-61D8E7A432D5}"/>
              </a:ext>
            </a:extLst>
          </p:cNvPr>
          <p:cNvSpPr/>
          <p:nvPr/>
        </p:nvSpPr>
        <p:spPr>
          <a:xfrm>
            <a:off x="4234871" y="2489093"/>
            <a:ext cx="7383035" cy="7092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entagon 41">
            <a:extLst>
              <a:ext uri="{FF2B5EF4-FFF2-40B4-BE49-F238E27FC236}">
                <a16:creationId xmlns:a16="http://schemas.microsoft.com/office/drawing/2014/main" id="{0BB46186-81D4-4CF3-A0AF-B3146AF9D7A9}"/>
              </a:ext>
            </a:extLst>
          </p:cNvPr>
          <p:cNvSpPr/>
          <p:nvPr/>
        </p:nvSpPr>
        <p:spPr>
          <a:xfrm>
            <a:off x="4234871" y="3197886"/>
            <a:ext cx="6281972" cy="7092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entagon 42">
            <a:extLst>
              <a:ext uri="{FF2B5EF4-FFF2-40B4-BE49-F238E27FC236}">
                <a16:creationId xmlns:a16="http://schemas.microsoft.com/office/drawing/2014/main" id="{4B61E729-75F7-48E3-99CE-1DCC774D0D09}"/>
              </a:ext>
            </a:extLst>
          </p:cNvPr>
          <p:cNvSpPr/>
          <p:nvPr/>
        </p:nvSpPr>
        <p:spPr>
          <a:xfrm>
            <a:off x="4234871" y="3906679"/>
            <a:ext cx="6867469" cy="7092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Pentagon 43">
            <a:extLst>
              <a:ext uri="{FF2B5EF4-FFF2-40B4-BE49-F238E27FC236}">
                <a16:creationId xmlns:a16="http://schemas.microsoft.com/office/drawing/2014/main" id="{67AF0A58-55B1-4B95-8639-4AA93743F22A}"/>
              </a:ext>
            </a:extLst>
          </p:cNvPr>
          <p:cNvSpPr/>
          <p:nvPr/>
        </p:nvSpPr>
        <p:spPr>
          <a:xfrm>
            <a:off x="4234871" y="4615471"/>
            <a:ext cx="7873309" cy="7092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14EC47F-5172-4DE8-9A8A-AD495D96E27A}"/>
              </a:ext>
            </a:extLst>
          </p:cNvPr>
          <p:cNvSpPr/>
          <p:nvPr/>
        </p:nvSpPr>
        <p:spPr>
          <a:xfrm>
            <a:off x="10925902" y="2555693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741DDE2F-55D1-4657-A710-6EC3973E4DD1}"/>
              </a:ext>
            </a:extLst>
          </p:cNvPr>
          <p:cNvSpPr/>
          <p:nvPr/>
        </p:nvSpPr>
        <p:spPr>
          <a:xfrm>
            <a:off x="10376238" y="3973279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24AF3D68-F54F-4568-BB4A-B58A42D84489}"/>
              </a:ext>
            </a:extLst>
          </p:cNvPr>
          <p:cNvSpPr/>
          <p:nvPr/>
        </p:nvSpPr>
        <p:spPr>
          <a:xfrm>
            <a:off x="9778479" y="3264486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AC3E2A13-ADBE-49B9-A3E2-1F056274724A}"/>
              </a:ext>
            </a:extLst>
          </p:cNvPr>
          <p:cNvSpPr/>
          <p:nvPr/>
        </p:nvSpPr>
        <p:spPr>
          <a:xfrm>
            <a:off x="11421731" y="4682071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8118C-B7C2-4958-A08B-84E7BF5E791A}"/>
              </a:ext>
            </a:extLst>
          </p:cNvPr>
          <p:cNvSpPr/>
          <p:nvPr/>
        </p:nvSpPr>
        <p:spPr>
          <a:xfrm>
            <a:off x="1032095" y="2462283"/>
            <a:ext cx="3091608" cy="1450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37E25-79A1-4CFD-AAB9-8519CA300BC0}"/>
              </a:ext>
            </a:extLst>
          </p:cNvPr>
          <p:cNvSpPr/>
          <p:nvPr/>
        </p:nvSpPr>
        <p:spPr>
          <a:xfrm>
            <a:off x="1032095" y="3172415"/>
            <a:ext cx="3091608" cy="14500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015390-A304-4D0C-8A50-128CA269F343}"/>
              </a:ext>
            </a:extLst>
          </p:cNvPr>
          <p:cNvSpPr/>
          <p:nvPr/>
        </p:nvSpPr>
        <p:spPr>
          <a:xfrm>
            <a:off x="1032095" y="3882399"/>
            <a:ext cx="3091608" cy="14500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F2F12-BD93-4CD9-9406-5DA7E3A11508}"/>
              </a:ext>
            </a:extLst>
          </p:cNvPr>
          <p:cNvSpPr/>
          <p:nvPr/>
        </p:nvSpPr>
        <p:spPr>
          <a:xfrm>
            <a:off x="1032095" y="4588661"/>
            <a:ext cx="3091608" cy="8197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63B87-F2B9-459D-B51B-DB84033DE699}"/>
              </a:ext>
            </a:extLst>
          </p:cNvPr>
          <p:cNvSpPr txBox="1"/>
          <p:nvPr/>
        </p:nvSpPr>
        <p:spPr>
          <a:xfrm>
            <a:off x="1259621" y="2540590"/>
            <a:ext cx="263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Challenges</a:t>
            </a:r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16C9C3-5A90-4DB7-ABF8-4C8ADC3885C3}"/>
              </a:ext>
            </a:extLst>
          </p:cNvPr>
          <p:cNvSpPr txBox="1"/>
          <p:nvPr/>
        </p:nvSpPr>
        <p:spPr>
          <a:xfrm>
            <a:off x="1586150" y="4703918"/>
            <a:ext cx="19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 to Change</a:t>
            </a:r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9933A8-B209-4E23-9124-6B9C23B16288}"/>
              </a:ext>
            </a:extLst>
          </p:cNvPr>
          <p:cNvSpPr txBox="1"/>
          <p:nvPr/>
        </p:nvSpPr>
        <p:spPr>
          <a:xfrm>
            <a:off x="1522247" y="3317624"/>
            <a:ext cx="2109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Initial Costs</a:t>
            </a:r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1A415-BB61-4A1B-BF03-72FA18A40F01}"/>
              </a:ext>
            </a:extLst>
          </p:cNvPr>
          <p:cNvSpPr txBox="1"/>
          <p:nvPr/>
        </p:nvSpPr>
        <p:spPr>
          <a:xfrm>
            <a:off x="1551105" y="4027608"/>
            <a:ext cx="1939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Availability</a:t>
            </a:r>
            <a:endParaRPr lang="ko-KR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CB32F-09EE-463B-9651-95662A457D73}"/>
              </a:ext>
            </a:extLst>
          </p:cNvPr>
          <p:cNvSpPr txBox="1"/>
          <p:nvPr/>
        </p:nvSpPr>
        <p:spPr>
          <a:xfrm>
            <a:off x="4392256" y="2497738"/>
            <a:ext cx="5767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initial implementation will focus on specific regions, limiting applicability in areas with different legal frameworks.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08911-CFB8-456C-B528-242DD1DD910D}"/>
              </a:ext>
            </a:extLst>
          </p:cNvPr>
          <p:cNvSpPr txBox="1"/>
          <p:nvPr/>
        </p:nvSpPr>
        <p:spPr>
          <a:xfrm>
            <a:off x="4392256" y="4605922"/>
            <a:ext cx="722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 to adopt new technologies and methodologies and lack of digital literacy may limit user engagement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73B380-BF69-4D47-B29C-24CB230102B6}"/>
              </a:ext>
            </a:extLst>
          </p:cNvPr>
          <p:cNvSpPr txBox="1"/>
          <p:nvPr/>
        </p:nvSpPr>
        <p:spPr>
          <a:xfrm>
            <a:off x="4392257" y="3903196"/>
            <a:ext cx="569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success of the project wholly relies on the accuracy of existing land records: incomplete data may pose challenges.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213436-1EA3-4921-8734-1667E5AE9A7B}"/>
              </a:ext>
            </a:extLst>
          </p:cNvPr>
          <p:cNvSpPr txBox="1"/>
          <p:nvPr/>
        </p:nvSpPr>
        <p:spPr>
          <a:xfrm>
            <a:off x="4392255" y="3200471"/>
            <a:ext cx="5542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 constraints may affect the scale and speed of implementation </a:t>
            </a:r>
            <a:endParaRPr lang="ko-KR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">
            <a:extLst>
              <a:ext uri="{FF2B5EF4-FFF2-40B4-BE49-F238E27FC236}">
                <a16:creationId xmlns:a16="http://schemas.microsoft.com/office/drawing/2014/main" id="{E058CBE4-FD27-4CBA-B573-C582371D8623}"/>
              </a:ext>
            </a:extLst>
          </p:cNvPr>
          <p:cNvSpPr/>
          <p:nvPr/>
        </p:nvSpPr>
        <p:spPr>
          <a:xfrm>
            <a:off x="1" y="0"/>
            <a:ext cx="378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CF7126-969E-4563-A9D5-AC1E87A0A503}"/>
              </a:ext>
            </a:extLst>
          </p:cNvPr>
          <p:cNvGrpSpPr/>
          <p:nvPr/>
        </p:nvGrpSpPr>
        <p:grpSpPr>
          <a:xfrm>
            <a:off x="7385975" y="1017902"/>
            <a:ext cx="1254106" cy="3399253"/>
            <a:chOff x="5297046" y="1124744"/>
            <a:chExt cx="1604040" cy="3096344"/>
          </a:xfrm>
        </p:grpSpPr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69E25D4D-B5D0-49D1-9735-0A818758B94D}"/>
                </a:ext>
              </a:extLst>
            </p:cNvPr>
            <p:cNvSpPr/>
            <p:nvPr/>
          </p:nvSpPr>
          <p:spPr>
            <a:xfrm>
              <a:off x="5297046" y="3068960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1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7C55B586-90BA-4C0F-AE83-5DBA363BE86F}"/>
                </a:ext>
              </a:extLst>
            </p:cNvPr>
            <p:cNvSpPr/>
            <p:nvPr/>
          </p:nvSpPr>
          <p:spPr>
            <a:xfrm>
              <a:off x="5302012" y="2420888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2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BF7F6680-14AF-4DC3-8EEB-5CDB999C6012}"/>
                </a:ext>
              </a:extLst>
            </p:cNvPr>
            <p:cNvSpPr/>
            <p:nvPr/>
          </p:nvSpPr>
          <p:spPr>
            <a:xfrm>
              <a:off x="5306978" y="1772816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3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3"/>
              </a:extrusionClr>
              <a:contourClr>
                <a:schemeClr val="accent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3AEA330B-9ED9-4D81-8742-6C91F14B35DA}"/>
                </a:ext>
              </a:extLst>
            </p:cNvPr>
            <p:cNvSpPr/>
            <p:nvPr/>
          </p:nvSpPr>
          <p:spPr>
            <a:xfrm>
              <a:off x="5311944" y="1124744"/>
              <a:ext cx="1589142" cy="1152128"/>
            </a:xfrm>
            <a:prstGeom prst="frame">
              <a:avLst>
                <a:gd name="adj1" fmla="val 9763"/>
              </a:avLst>
            </a:prstGeom>
            <a:solidFill>
              <a:schemeClr val="accent4"/>
            </a:solidFill>
            <a:ln>
              <a:noFill/>
            </a:ln>
            <a:scene3d>
              <a:camera prst="isometricOffAxis2Top">
                <a:rot lat="18448671" lon="2370244" rev="18834421"/>
              </a:camera>
              <a:lightRig rig="sunrise" dir="t"/>
            </a:scene3d>
            <a:sp3d extrusionH="476250" contourW="12700">
              <a:extrusionClr>
                <a:schemeClr val="accent4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8B8A15-1408-4F57-B2A5-5AFEBE7B284D}"/>
              </a:ext>
            </a:extLst>
          </p:cNvPr>
          <p:cNvSpPr txBox="1"/>
          <p:nvPr/>
        </p:nvSpPr>
        <p:spPr>
          <a:xfrm>
            <a:off x="7214393" y="2027612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D7B9B-CF4D-4370-BA47-59AA42BF1EDE}"/>
              </a:ext>
            </a:extLst>
          </p:cNvPr>
          <p:cNvSpPr txBox="1"/>
          <p:nvPr/>
        </p:nvSpPr>
        <p:spPr>
          <a:xfrm>
            <a:off x="7214393" y="2737484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B5D55-3B1B-4AD7-9B51-35198FABE520}"/>
              </a:ext>
            </a:extLst>
          </p:cNvPr>
          <p:cNvSpPr txBox="1"/>
          <p:nvPr/>
        </p:nvSpPr>
        <p:spPr>
          <a:xfrm>
            <a:off x="7214393" y="3447356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EBAB2-F6F8-428A-ADD1-BF8652773CD4}"/>
              </a:ext>
            </a:extLst>
          </p:cNvPr>
          <p:cNvSpPr txBox="1"/>
          <p:nvPr/>
        </p:nvSpPr>
        <p:spPr>
          <a:xfrm>
            <a:off x="7214393" y="4157228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C372A-E30E-49DC-BEBD-339A5F780B23}"/>
              </a:ext>
            </a:extLst>
          </p:cNvPr>
          <p:cNvSpPr txBox="1"/>
          <p:nvPr/>
        </p:nvSpPr>
        <p:spPr>
          <a:xfrm>
            <a:off x="7214393" y="4867100"/>
            <a:ext cx="929482" cy="246221"/>
          </a:xfrm>
          <a:prstGeom prst="rect">
            <a:avLst/>
          </a:prstGeom>
          <a:noFill/>
          <a:scene3d>
            <a:camera prst="orthographicFront">
              <a:rot lat="3000000" lon="1200000" rev="0"/>
            </a:camera>
            <a:lightRig rig="threePt" dir="t"/>
          </a:scene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BB8688-4A50-41AD-91DA-FB0EA94D11F1}"/>
              </a:ext>
            </a:extLst>
          </p:cNvPr>
          <p:cNvGrpSpPr/>
          <p:nvPr/>
        </p:nvGrpSpPr>
        <p:grpSpPr>
          <a:xfrm>
            <a:off x="4191000" y="1236931"/>
            <a:ext cx="2614191" cy="1575996"/>
            <a:chOff x="5210294" y="644735"/>
            <a:chExt cx="1750034" cy="11355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5EEE85-917C-43AA-ADB8-F3D3DFFC2FAF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7983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Georgia partnered with Bitfury to create a blockchain land registry, ensuring record authenticity and reduced costs. Despite its transparency, the system relies on centralized data for genesis blocks and struggles with scalability.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B745FC-F08D-40A0-A2B3-6B507FF2E28A}"/>
                </a:ext>
              </a:extLst>
            </p:cNvPr>
            <p:cNvSpPr txBox="1"/>
            <p:nvPr/>
          </p:nvSpPr>
          <p:spPr>
            <a:xfrm>
              <a:off x="5212477" y="644735"/>
              <a:ext cx="1742086" cy="35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Republic of Georgia Blockchain Land Registry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D4C098-0F98-40D0-B48B-FB288137A8D2}"/>
              </a:ext>
            </a:extLst>
          </p:cNvPr>
          <p:cNvGrpSpPr/>
          <p:nvPr/>
        </p:nvGrpSpPr>
        <p:grpSpPr>
          <a:xfrm>
            <a:off x="3694048" y="3118756"/>
            <a:ext cx="3186986" cy="1580695"/>
            <a:chOff x="4828464" y="641349"/>
            <a:chExt cx="2133484" cy="1138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75EC06-E82C-4311-BA14-7959B5A85545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7983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Sweden’s Lantmäteriet used blockchain with smart contracts to automate land transactions and improve data integrity. However, the system faced high implementation costs and reliance on stakeholder collaboration.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913BFB-ACD3-4501-9111-FCD25815E466}"/>
                </a:ext>
              </a:extLst>
            </p:cNvPr>
            <p:cNvSpPr txBox="1"/>
            <p:nvPr/>
          </p:nvSpPr>
          <p:spPr>
            <a:xfrm>
              <a:off x="4828464" y="641349"/>
              <a:ext cx="2133484" cy="35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Sweden Land Registry (Lantmäteriet)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C69BF-83BD-4E95-8D0F-22578FA45B6E}"/>
              </a:ext>
            </a:extLst>
          </p:cNvPr>
          <p:cNvGrpSpPr/>
          <p:nvPr/>
        </p:nvGrpSpPr>
        <p:grpSpPr>
          <a:xfrm>
            <a:off x="9224751" y="1894564"/>
            <a:ext cx="2967248" cy="1600438"/>
            <a:chOff x="5206497" y="627123"/>
            <a:chExt cx="2127949" cy="11531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137D9-AA1A-4668-AF09-1F35ECBCBB53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7983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Telangana’s blockchain pilot leveraged Ethereum for decentralized land records, offering tamper-proof storage and government integration. Challenges include scalability issues and bureaucratic hurdles.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9AAB1B-24DE-456F-B0BB-F7DF692929B3}"/>
                </a:ext>
              </a:extLst>
            </p:cNvPr>
            <p:cNvSpPr txBox="1"/>
            <p:nvPr/>
          </p:nvSpPr>
          <p:spPr>
            <a:xfrm>
              <a:off x="5206497" y="627123"/>
              <a:ext cx="2127949" cy="3548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India’s Telangana Blockchain Pilot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9A79C-2F11-4969-B757-C7EC27FE8C44}"/>
              </a:ext>
            </a:extLst>
          </p:cNvPr>
          <p:cNvGrpSpPr/>
          <p:nvPr/>
        </p:nvGrpSpPr>
        <p:grpSpPr>
          <a:xfrm>
            <a:off x="9224753" y="3550398"/>
            <a:ext cx="2445572" cy="1354218"/>
            <a:chOff x="5206497" y="837292"/>
            <a:chExt cx="1753831" cy="9757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E24C9-2BD2-47C2-AD85-8C0AB246D3E0}"/>
                </a:ext>
              </a:extLst>
            </p:cNvPr>
            <p:cNvSpPr txBox="1"/>
            <p:nvPr/>
          </p:nvSpPr>
          <p:spPr>
            <a:xfrm>
              <a:off x="5206497" y="1014704"/>
              <a:ext cx="1750034" cy="7983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Bitland developed a blockchain ledger for land transactions, benefiting underprivileged communities by reducing corruption. Its growth is limited by funding and infrastructure challenges.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8EBF26-62F7-462E-9359-86F0461217FE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774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Ghana’s Bitland Project</a:t>
              </a:r>
            </a:p>
          </p:txBody>
        </p:sp>
      </p:grpSp>
      <p:sp>
        <p:nvSpPr>
          <p:cNvPr id="34" name="Title 5">
            <a:extLst>
              <a:ext uri="{FF2B5EF4-FFF2-40B4-BE49-F238E27FC236}">
                <a16:creationId xmlns:a16="http://schemas.microsoft.com/office/drawing/2014/main" id="{2CCD5AA6-98A3-463B-A2EE-32AA0516F9A8}"/>
              </a:ext>
            </a:extLst>
          </p:cNvPr>
          <p:cNvSpPr txBox="1">
            <a:spLocks/>
          </p:cNvSpPr>
          <p:nvPr/>
        </p:nvSpPr>
        <p:spPr>
          <a:xfrm>
            <a:off x="685279" y="512900"/>
            <a:ext cx="2601913" cy="1441450"/>
          </a:xfrm>
          <a:prstGeom prst="rect">
            <a:avLst/>
          </a:prstGeom>
        </p:spPr>
        <p:txBody>
          <a:bodyPr vert="horz" wrap="square" lIns="0" tIns="25200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45BE6-5456-8901-745B-2DBC8AB7D9FC}"/>
              </a:ext>
            </a:extLst>
          </p:cNvPr>
          <p:cNvSpPr txBox="1"/>
          <p:nvPr/>
        </p:nvSpPr>
        <p:spPr>
          <a:xfrm>
            <a:off x="476196" y="2938382"/>
            <a:ext cx="260191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DLOSUB</a:t>
            </a: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BB666F5-B1D2-4A22-B87F-59A56B59E546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3823</TotalTime>
  <Words>926</Words>
  <Application>Microsoft Macintosh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Poppins Bold</vt:lpstr>
      <vt:lpstr>Poppins Medium</vt:lpstr>
      <vt:lpstr>Symbol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Utsab Wagle</cp:lastModifiedBy>
  <cp:revision>134</cp:revision>
  <dcterms:created xsi:type="dcterms:W3CDTF">2020-01-20T05:08:25Z</dcterms:created>
  <dcterms:modified xsi:type="dcterms:W3CDTF">2025-01-26T10:28:45Z</dcterms:modified>
</cp:coreProperties>
</file>